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2" r:id="rId4"/>
    <p:sldMasterId id="2147484335" r:id="rId5"/>
    <p:sldMasterId id="2147484347" r:id="rId6"/>
    <p:sldMasterId id="2147484359" r:id="rId7"/>
    <p:sldMasterId id="2147484371" r:id="rId8"/>
  </p:sldMasterIdLst>
  <p:notesMasterIdLst>
    <p:notesMasterId r:id="rId44"/>
  </p:notesMasterIdLst>
  <p:sldIdLst>
    <p:sldId id="256" r:id="rId9"/>
    <p:sldId id="423" r:id="rId10"/>
    <p:sldId id="440" r:id="rId11"/>
    <p:sldId id="763" r:id="rId12"/>
    <p:sldId id="264" r:id="rId13"/>
    <p:sldId id="316" r:id="rId14"/>
    <p:sldId id="317" r:id="rId15"/>
    <p:sldId id="318" r:id="rId16"/>
    <p:sldId id="314" r:id="rId17"/>
    <p:sldId id="260" r:id="rId18"/>
    <p:sldId id="315" r:id="rId19"/>
    <p:sldId id="268" r:id="rId20"/>
    <p:sldId id="270" r:id="rId21"/>
    <p:sldId id="277" r:id="rId22"/>
    <p:sldId id="271" r:id="rId23"/>
    <p:sldId id="272" r:id="rId24"/>
    <p:sldId id="273" r:id="rId25"/>
    <p:sldId id="274" r:id="rId26"/>
    <p:sldId id="275" r:id="rId27"/>
    <p:sldId id="276" r:id="rId28"/>
    <p:sldId id="278" r:id="rId29"/>
    <p:sldId id="269" r:id="rId30"/>
    <p:sldId id="750" r:id="rId31"/>
    <p:sldId id="751" r:id="rId32"/>
    <p:sldId id="761" r:id="rId33"/>
    <p:sldId id="760" r:id="rId34"/>
    <p:sldId id="754" r:id="rId35"/>
    <p:sldId id="752" r:id="rId36"/>
    <p:sldId id="755" r:id="rId37"/>
    <p:sldId id="756" r:id="rId38"/>
    <p:sldId id="757" r:id="rId39"/>
    <p:sldId id="759" r:id="rId40"/>
    <p:sldId id="762" r:id="rId41"/>
    <p:sldId id="350" r:id="rId42"/>
    <p:sldId id="442" r:id="rId4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24936-8ACE-4AD7-B556-722F932AB93E}" v="4" dt="2020-06-14T00:09:11.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8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B83C5D-F304-7B4E-A775-A1A8BA74DC50}" type="datetimeFigureOut">
              <a:rPr lang="en-US" smtClean="0"/>
              <a:t>6/15/2020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E76F0B-DA30-864F-BFBF-765DE0F6E42F}" type="slidenum">
              <a:rPr lang="en-US" smtClean="0"/>
              <a:t>‹#›</a:t>
            </a:fld>
            <a:endParaRPr lang="en-US"/>
          </a:p>
        </p:txBody>
      </p:sp>
    </p:spTree>
    <p:extLst>
      <p:ext uri="{BB962C8B-B14F-4D97-AF65-F5344CB8AC3E}">
        <p14:creationId xmlns:p14="http://schemas.microsoft.com/office/powerpoint/2010/main" val="28866796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Let us know what we can do to provide value to you!</a:t>
            </a:r>
          </a:p>
        </p:txBody>
      </p:sp>
      <p:sp>
        <p:nvSpPr>
          <p:cNvPr id="4" name="Slide Number Placeholder 3"/>
          <p:cNvSpPr>
            <a:spLocks noGrp="1"/>
          </p:cNvSpPr>
          <p:nvPr>
            <p:ph type="sldNum" sz="quarter" idx="10"/>
          </p:nvPr>
        </p:nvSpPr>
        <p:spPr/>
        <p:txBody>
          <a:bodyPr/>
          <a:lstStyle/>
          <a:p>
            <a:fld id="{17E76F0B-DA30-864F-BFBF-765DE0F6E42F}" type="slidenum">
              <a:rPr lang="en-US" smtClean="0"/>
              <a:t>2</a:t>
            </a:fld>
            <a:endParaRPr lang="en-US"/>
          </a:p>
        </p:txBody>
      </p:sp>
    </p:spTree>
    <p:extLst>
      <p:ext uri="{BB962C8B-B14F-4D97-AF65-F5344CB8AC3E}">
        <p14:creationId xmlns:p14="http://schemas.microsoft.com/office/powerpoint/2010/main" val="94318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141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cap="none" dirty="0">
                <a:solidFill>
                  <a:schemeClr val="dk1"/>
                </a:solidFill>
                <a:effectLst/>
                <a:latin typeface="Calibri"/>
                <a:ea typeface="Calibri"/>
                <a:cs typeface="Calibri"/>
                <a:sym typeface="Calibri"/>
              </a:rPr>
              <a:t>	EATS program (Emergency Assistance to Seniors and Vets) and the restaurants that are participating. We appreciate the flexibility of King County in the use of the Senior and Vets levy funds for this program</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59324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2299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cap="none" dirty="0">
                <a:solidFill>
                  <a:schemeClr val="dk1"/>
                </a:solidFill>
                <a:effectLst/>
                <a:latin typeface="Calibri"/>
                <a:ea typeface="Calibri"/>
                <a:cs typeface="Calibri"/>
                <a:sym typeface="Calibri"/>
              </a:rPr>
              <a:t>When modified Phase 1 started, our businesses were ready! This restaurant in Burien was able to more than double their seating capacity because the City of Burien waived permit fees for ROW permits and allowed temporary use permits for outdoor seating for private parking.</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4401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people inside-35 outside-total of 55 people, continue with carry out and delivery as well and now doing more than average daily revenue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1066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175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restaurant is unique and layouts offer challenges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9715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62417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70600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Tukwila-redirecting Parks staff to do Business Outreach, Burien deferring B and O tax, SeaTac </a:t>
            </a:r>
            <a:r>
              <a:rPr lang="en-US"/>
              <a:t>Normandy park prioritizing outreach, Des Moines direct support with EATS</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5372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Let us know what we can do to provide value to you!</a:t>
            </a:r>
          </a:p>
        </p:txBody>
      </p:sp>
      <p:sp>
        <p:nvSpPr>
          <p:cNvPr id="4" name="Slide Number Placeholder 3"/>
          <p:cNvSpPr>
            <a:spLocks noGrp="1"/>
          </p:cNvSpPr>
          <p:nvPr>
            <p:ph type="sldNum" sz="quarter" idx="10"/>
          </p:nvPr>
        </p:nvSpPr>
        <p:spPr/>
        <p:txBody>
          <a:bodyPr/>
          <a:lstStyle/>
          <a:p>
            <a:fld id="{17E76F0B-DA30-864F-BFBF-765DE0F6E42F}" type="slidenum">
              <a:rPr lang="en-US" smtClean="0"/>
              <a:t>3</a:t>
            </a:fld>
            <a:endParaRPr lang="en-US"/>
          </a:p>
        </p:txBody>
      </p:sp>
    </p:spTree>
    <p:extLst>
      <p:ext uri="{BB962C8B-B14F-4D97-AF65-F5344CB8AC3E}">
        <p14:creationId xmlns:p14="http://schemas.microsoft.com/office/powerpoint/2010/main" val="181321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3A8701-BB77-427D-BB54-B5EEFAC716F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BC2225-F93F-4FA1-A796-20BFBDD15EA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243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C9F53D-B74E-454A-94FF-760CCEE4BFB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7066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WA Dept. of Health is the lead agency for the State on Pandemics.</a:t>
            </a:r>
          </a:p>
          <a:p>
            <a:pPr eaLnBrk="1" hangingPunct="1">
              <a:spcBef>
                <a:spcPct val="0"/>
              </a:spcBef>
            </a:pPr>
            <a:r>
              <a:rPr lang="en-US" altLang="en-US"/>
              <a:t>L&amp;I DOSH (WA-OSHA) is the lead work place safety and health and worker’s compensation agency for the State of WA.</a:t>
            </a:r>
          </a:p>
          <a:p>
            <a:pPr eaLnBrk="1" hangingPunct="1">
              <a:spcBef>
                <a:spcPct val="0"/>
              </a:spcBef>
            </a:pPr>
            <a:r>
              <a:rPr lang="en-US" altLang="en-US"/>
              <a:t>These links provide questions and answers, prevention measures, and educational materials to help workers and employers understand what to do in the event of a pandemic.  Please also visit the CDC and OSHA to keep up to date with the latest information.</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03192C-82BD-4815-AD9A-C92B92F0781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WA Dept. of Health is the lead agency for the State on Pandemics.</a:t>
            </a:r>
          </a:p>
          <a:p>
            <a:pPr eaLnBrk="1" hangingPunct="1">
              <a:spcBef>
                <a:spcPct val="0"/>
              </a:spcBef>
            </a:pPr>
            <a:r>
              <a:rPr lang="en-US" altLang="en-US"/>
              <a:t>L&amp;I DOSH (WA-OSHA) is the lead work place safety and health and worker’s compensation agency for the State of WA.</a:t>
            </a:r>
          </a:p>
          <a:p>
            <a:pPr eaLnBrk="1" hangingPunct="1">
              <a:spcBef>
                <a:spcPct val="0"/>
              </a:spcBef>
            </a:pPr>
            <a:r>
              <a:rPr lang="en-US" altLang="en-US"/>
              <a:t>These links provide questions and answers, prevention measures, and educational materials to help workers and employers understand what to do in the event of a pandemic.  Please also visit the CDC and OSHA to keep up to date with the latest information.</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03192C-82BD-4815-AD9A-C92B92F0781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3861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Examples of businesses:</a:t>
            </a:r>
          </a:p>
          <a:p>
            <a:pPr lvl="1"/>
            <a:r>
              <a:rPr lang="en-US" sz="1400" dirty="0"/>
              <a:t>Fitness</a:t>
            </a:r>
          </a:p>
          <a:p>
            <a:pPr lvl="1"/>
            <a:r>
              <a:rPr lang="en-US" sz="1400" dirty="0"/>
              <a:t>Small kids’ camps</a:t>
            </a:r>
          </a:p>
          <a:p>
            <a:pPr lvl="1"/>
            <a:r>
              <a:rPr lang="en-US" sz="1400" dirty="0"/>
              <a:t>Music lessons</a:t>
            </a:r>
          </a:p>
          <a:p>
            <a:pPr lvl="1"/>
            <a:r>
              <a:rPr lang="en-US" sz="1400" dirty="0"/>
              <a:t>Art instruction</a:t>
            </a:r>
          </a:p>
          <a:p>
            <a:pPr lvl="1"/>
            <a:r>
              <a:rPr lang="en-US" sz="1400" dirty="0"/>
              <a:t>Photography </a:t>
            </a:r>
          </a:p>
          <a:p>
            <a:pPr lvl="1"/>
            <a:r>
              <a:rPr lang="en-US" sz="1400" dirty="0"/>
              <a:t>Coffee stand and bistro tables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9856F4-AC83-4A72-8860-44A4BEA9BFFD}"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61727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Closing Slide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1AF489-458D-47BB-B380-D0E721390AC7}"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7BFE6E-00AB-8D4A-B2FE-E6328D351E3D}"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41ED-22D9-48D6-AD92-DEFB122789E0}"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BFE6E-00AB-8D4A-B2FE-E6328D351E3D}"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21A03-684D-7840-BB03-89A5A66F46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BFE6E-00AB-8D4A-B2FE-E6328D351E3D}"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21A03-684D-7840-BB03-89A5A66F464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E47BFE6E-00AB-8D4A-B2FE-E6328D351E3D}"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7FA6D-58E6-4DB0-AC6C-A8C9944F275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4BCFD25-1BCD-4432-89E8-796591DD7E2C}"/>
              </a:ext>
            </a:extLst>
          </p:cNvPr>
          <p:cNvSpPr>
            <a:spLocks noGrp="1"/>
          </p:cNvSpPr>
          <p:nvPr>
            <p:ph type="subTitle" idx="1"/>
          </p:nvPr>
        </p:nvSpPr>
        <p:spPr>
          <a:xfrm>
            <a:off x="1143000" y="3602038"/>
            <a:ext cx="6858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2C117C-50A8-433A-AB14-78B890C71ED3}"/>
              </a:ext>
            </a:extLst>
          </p:cNvPr>
          <p:cNvSpPr>
            <a:spLocks noGrp="1"/>
          </p:cNvSpPr>
          <p:nvPr>
            <p:ph type="dt" sz="half" idx="10"/>
          </p:nvPr>
        </p:nvSpPr>
        <p:spPr/>
        <p:txBody>
          <a:bodyPr/>
          <a:lstStyle/>
          <a:p>
            <a:fld id="{7DD3CB0B-FF8D-4F03-9F3C-1E4C89DFA1A2}" type="datetimeFigureOut">
              <a:rPr lang="en-US" smtClean="0"/>
              <a:t>6/15/2020</a:t>
            </a:fld>
            <a:endParaRPr lang="en-US" dirty="0"/>
          </a:p>
        </p:txBody>
      </p:sp>
      <p:sp>
        <p:nvSpPr>
          <p:cNvPr id="5" name="Footer Placeholder 4">
            <a:extLst>
              <a:ext uri="{FF2B5EF4-FFF2-40B4-BE49-F238E27FC236}">
                <a16:creationId xmlns:a16="http://schemas.microsoft.com/office/drawing/2014/main" id="{D74293DE-2FEF-4569-9BC6-0166440D5E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E7694-93A3-4BD1-96B3-468A143E8B3E}"/>
              </a:ext>
            </a:extLst>
          </p:cNvPr>
          <p:cNvSpPr>
            <a:spLocks noGrp="1"/>
          </p:cNvSpPr>
          <p:nvPr>
            <p:ph type="sldNum" sz="quarter" idx="12"/>
          </p:nvPr>
        </p:nvSpPr>
        <p:spPr/>
        <p:txBody>
          <a:bodyPr/>
          <a:lstStyle/>
          <a:p>
            <a:fld id="{08D5DF78-504A-41B1-9D4C-D74E7C30F859}" type="slidenum">
              <a:rPr lang="en-US" smtClean="0"/>
              <a:t>‹#›</a:t>
            </a:fld>
            <a:endParaRPr lang="en-US" dirty="0"/>
          </a:p>
        </p:txBody>
      </p:sp>
    </p:spTree>
    <p:extLst>
      <p:ext uri="{BB962C8B-B14F-4D97-AF65-F5344CB8AC3E}">
        <p14:creationId xmlns:p14="http://schemas.microsoft.com/office/powerpoint/2010/main" val="57527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D6C6-60C5-4D78-8101-ED868FEF0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DE092-7913-455F-B84B-294C462D97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CF6F9-6C55-460D-B02B-E3BEC34C2C90}"/>
              </a:ext>
            </a:extLst>
          </p:cNvPr>
          <p:cNvSpPr>
            <a:spLocks noGrp="1"/>
          </p:cNvSpPr>
          <p:nvPr>
            <p:ph type="dt" sz="half" idx="10"/>
          </p:nvPr>
        </p:nvSpPr>
        <p:spPr/>
        <p:txBody>
          <a:bodyPr/>
          <a:lstStyle/>
          <a:p>
            <a:fld id="{7DD3CB0B-FF8D-4F03-9F3C-1E4C89DFA1A2}" type="datetimeFigureOut">
              <a:rPr lang="en-US" smtClean="0"/>
              <a:t>6/15/2020</a:t>
            </a:fld>
            <a:endParaRPr lang="en-US" dirty="0"/>
          </a:p>
        </p:txBody>
      </p:sp>
      <p:sp>
        <p:nvSpPr>
          <p:cNvPr id="5" name="Footer Placeholder 4">
            <a:extLst>
              <a:ext uri="{FF2B5EF4-FFF2-40B4-BE49-F238E27FC236}">
                <a16:creationId xmlns:a16="http://schemas.microsoft.com/office/drawing/2014/main" id="{78CDD175-42FB-4BF6-94A1-0CDD224E43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540DE-8E9C-4F5D-822C-FA0EB4C9E489}"/>
              </a:ext>
            </a:extLst>
          </p:cNvPr>
          <p:cNvSpPr>
            <a:spLocks noGrp="1"/>
          </p:cNvSpPr>
          <p:nvPr>
            <p:ph type="sldNum" sz="quarter" idx="12"/>
          </p:nvPr>
        </p:nvSpPr>
        <p:spPr/>
        <p:txBody>
          <a:bodyPr/>
          <a:lstStyle/>
          <a:p>
            <a:fld id="{08D5DF78-504A-41B1-9D4C-D74E7C30F859}" type="slidenum">
              <a:rPr lang="en-US" smtClean="0"/>
              <a:t>‹#›</a:t>
            </a:fld>
            <a:endParaRPr lang="en-US" dirty="0"/>
          </a:p>
        </p:txBody>
      </p:sp>
    </p:spTree>
    <p:extLst>
      <p:ext uri="{BB962C8B-B14F-4D97-AF65-F5344CB8AC3E}">
        <p14:creationId xmlns:p14="http://schemas.microsoft.com/office/powerpoint/2010/main" val="2675577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FFCC-76B4-438F-8CB5-DA0A7E805141}"/>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0E654B1-0B5F-4C77-97F0-8E1D4950B63E}"/>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3C91E4-BEAB-43E6-BDD6-61C44CA6CADB}"/>
              </a:ext>
            </a:extLst>
          </p:cNvPr>
          <p:cNvSpPr>
            <a:spLocks noGrp="1"/>
          </p:cNvSpPr>
          <p:nvPr>
            <p:ph type="dt" sz="half" idx="10"/>
          </p:nvPr>
        </p:nvSpPr>
        <p:spPr/>
        <p:txBody>
          <a:bodyPr/>
          <a:lstStyle/>
          <a:p>
            <a:fld id="{7DD3CB0B-FF8D-4F03-9F3C-1E4C89DFA1A2}" type="datetimeFigureOut">
              <a:rPr lang="en-US" smtClean="0"/>
              <a:t>6/15/2020</a:t>
            </a:fld>
            <a:endParaRPr lang="en-US" dirty="0"/>
          </a:p>
        </p:txBody>
      </p:sp>
      <p:sp>
        <p:nvSpPr>
          <p:cNvPr id="5" name="Footer Placeholder 4">
            <a:extLst>
              <a:ext uri="{FF2B5EF4-FFF2-40B4-BE49-F238E27FC236}">
                <a16:creationId xmlns:a16="http://schemas.microsoft.com/office/drawing/2014/main" id="{B2F9DA91-6077-4656-A665-C46EAB03D2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0A4E60-9839-44A0-B1C8-344039503BF2}"/>
              </a:ext>
            </a:extLst>
          </p:cNvPr>
          <p:cNvSpPr>
            <a:spLocks noGrp="1"/>
          </p:cNvSpPr>
          <p:nvPr>
            <p:ph type="sldNum" sz="quarter" idx="12"/>
          </p:nvPr>
        </p:nvSpPr>
        <p:spPr/>
        <p:txBody>
          <a:bodyPr/>
          <a:lstStyle/>
          <a:p>
            <a:fld id="{08D5DF78-504A-41B1-9D4C-D74E7C30F859}" type="slidenum">
              <a:rPr lang="en-US" smtClean="0"/>
              <a:t>‹#›</a:t>
            </a:fld>
            <a:endParaRPr lang="en-US" dirty="0"/>
          </a:p>
        </p:txBody>
      </p:sp>
    </p:spTree>
    <p:extLst>
      <p:ext uri="{BB962C8B-B14F-4D97-AF65-F5344CB8AC3E}">
        <p14:creationId xmlns:p14="http://schemas.microsoft.com/office/powerpoint/2010/main" val="241941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EACE-28C5-4715-8BD2-7C2A3B7A9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7E7F2-B54A-4BFF-B7B7-560508F209DF}"/>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27403-E0B2-425E-A3BA-837C71EC49D7}"/>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801A64-010D-4C41-B44D-653EB7CD6C31}"/>
              </a:ext>
            </a:extLst>
          </p:cNvPr>
          <p:cNvSpPr>
            <a:spLocks noGrp="1"/>
          </p:cNvSpPr>
          <p:nvPr>
            <p:ph type="dt" sz="half" idx="10"/>
          </p:nvPr>
        </p:nvSpPr>
        <p:spPr/>
        <p:txBody>
          <a:bodyPr/>
          <a:lstStyle/>
          <a:p>
            <a:fld id="{7DD3CB0B-FF8D-4F03-9F3C-1E4C89DFA1A2}" type="datetimeFigureOut">
              <a:rPr lang="en-US" smtClean="0"/>
              <a:t>6/15/2020</a:t>
            </a:fld>
            <a:endParaRPr lang="en-US" dirty="0"/>
          </a:p>
        </p:txBody>
      </p:sp>
      <p:sp>
        <p:nvSpPr>
          <p:cNvPr id="6" name="Footer Placeholder 5">
            <a:extLst>
              <a:ext uri="{FF2B5EF4-FFF2-40B4-BE49-F238E27FC236}">
                <a16:creationId xmlns:a16="http://schemas.microsoft.com/office/drawing/2014/main" id="{B4116A9E-15BC-416F-A27A-66447B19BB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E9877A-DCB1-46C9-90F8-F08F896ED3F7}"/>
              </a:ext>
            </a:extLst>
          </p:cNvPr>
          <p:cNvSpPr>
            <a:spLocks noGrp="1"/>
          </p:cNvSpPr>
          <p:nvPr>
            <p:ph type="sldNum" sz="quarter" idx="12"/>
          </p:nvPr>
        </p:nvSpPr>
        <p:spPr/>
        <p:txBody>
          <a:bodyPr/>
          <a:lstStyle/>
          <a:p>
            <a:fld id="{08D5DF78-504A-41B1-9D4C-D74E7C30F859}" type="slidenum">
              <a:rPr lang="en-US" smtClean="0"/>
              <a:t>‹#›</a:t>
            </a:fld>
            <a:endParaRPr lang="en-US" dirty="0"/>
          </a:p>
        </p:txBody>
      </p:sp>
    </p:spTree>
    <p:extLst>
      <p:ext uri="{BB962C8B-B14F-4D97-AF65-F5344CB8AC3E}">
        <p14:creationId xmlns:p14="http://schemas.microsoft.com/office/powerpoint/2010/main" val="66186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3EA4-740B-4283-B58A-68F4E03A9FE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B44E24-8597-4FC5-B80D-89A6018536BA}"/>
              </a:ext>
            </a:extLst>
          </p:cNvPr>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4945E0-C241-4F31-A30D-06AB984C08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56AF26-F1C3-40CE-BC80-F223C68E1C7E}"/>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F69167E-D0E1-472A-836F-4199FB262D39}"/>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DE794F-0260-468E-8D9B-B60C64B0C6FF}"/>
              </a:ext>
            </a:extLst>
          </p:cNvPr>
          <p:cNvSpPr>
            <a:spLocks noGrp="1"/>
          </p:cNvSpPr>
          <p:nvPr>
            <p:ph type="dt" sz="half" idx="10"/>
          </p:nvPr>
        </p:nvSpPr>
        <p:spPr/>
        <p:txBody>
          <a:bodyPr/>
          <a:lstStyle/>
          <a:p>
            <a:fld id="{7DD3CB0B-FF8D-4F03-9F3C-1E4C89DFA1A2}" type="datetimeFigureOut">
              <a:rPr lang="en-US" smtClean="0"/>
              <a:t>6/15/2020</a:t>
            </a:fld>
            <a:endParaRPr lang="en-US" dirty="0"/>
          </a:p>
        </p:txBody>
      </p:sp>
      <p:sp>
        <p:nvSpPr>
          <p:cNvPr id="8" name="Footer Placeholder 7">
            <a:extLst>
              <a:ext uri="{FF2B5EF4-FFF2-40B4-BE49-F238E27FC236}">
                <a16:creationId xmlns:a16="http://schemas.microsoft.com/office/drawing/2014/main" id="{AF56FBDF-CC5C-41F9-BA22-E7A8F6FE5BF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6353A40-55FA-4920-B153-BC19CD623CDE}"/>
              </a:ext>
            </a:extLst>
          </p:cNvPr>
          <p:cNvSpPr>
            <a:spLocks noGrp="1"/>
          </p:cNvSpPr>
          <p:nvPr>
            <p:ph type="sldNum" sz="quarter" idx="12"/>
          </p:nvPr>
        </p:nvSpPr>
        <p:spPr/>
        <p:txBody>
          <a:bodyPr/>
          <a:lstStyle/>
          <a:p>
            <a:fld id="{08D5DF78-504A-41B1-9D4C-D74E7C30F859}" type="slidenum">
              <a:rPr lang="en-US" smtClean="0"/>
              <a:t>‹#›</a:t>
            </a:fld>
            <a:endParaRPr lang="en-US" dirty="0"/>
          </a:p>
        </p:txBody>
      </p:sp>
    </p:spTree>
    <p:extLst>
      <p:ext uri="{BB962C8B-B14F-4D97-AF65-F5344CB8AC3E}">
        <p14:creationId xmlns:p14="http://schemas.microsoft.com/office/powerpoint/2010/main" val="3397581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AFCAB-532C-4A75-BDA6-82B7E160DA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7215A4-5737-49AE-B01C-5A5A779413D5}"/>
              </a:ext>
            </a:extLst>
          </p:cNvPr>
          <p:cNvSpPr>
            <a:spLocks noGrp="1"/>
          </p:cNvSpPr>
          <p:nvPr>
            <p:ph type="dt" sz="half" idx="10"/>
          </p:nvPr>
        </p:nvSpPr>
        <p:spPr/>
        <p:txBody>
          <a:bodyPr/>
          <a:lstStyle/>
          <a:p>
            <a:fld id="{7DD3CB0B-FF8D-4F03-9F3C-1E4C89DFA1A2}" type="datetimeFigureOut">
              <a:rPr lang="en-US" smtClean="0"/>
              <a:t>6/15/2020</a:t>
            </a:fld>
            <a:endParaRPr lang="en-US" dirty="0"/>
          </a:p>
        </p:txBody>
      </p:sp>
      <p:sp>
        <p:nvSpPr>
          <p:cNvPr id="4" name="Footer Placeholder 3">
            <a:extLst>
              <a:ext uri="{FF2B5EF4-FFF2-40B4-BE49-F238E27FC236}">
                <a16:creationId xmlns:a16="http://schemas.microsoft.com/office/drawing/2014/main" id="{88B138C0-3C19-4569-8888-7240CF819F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08A3F16-0FB2-4B20-9217-A724014EC218}"/>
              </a:ext>
            </a:extLst>
          </p:cNvPr>
          <p:cNvSpPr>
            <a:spLocks noGrp="1"/>
          </p:cNvSpPr>
          <p:nvPr>
            <p:ph type="sldNum" sz="quarter" idx="12"/>
          </p:nvPr>
        </p:nvSpPr>
        <p:spPr/>
        <p:txBody>
          <a:bodyPr/>
          <a:lstStyle/>
          <a:p>
            <a:fld id="{08D5DF78-504A-41B1-9D4C-D74E7C30F859}" type="slidenum">
              <a:rPr lang="en-US" smtClean="0"/>
              <a:t>‹#›</a:t>
            </a:fld>
            <a:endParaRPr lang="en-US" dirty="0"/>
          </a:p>
        </p:txBody>
      </p:sp>
    </p:spTree>
    <p:extLst>
      <p:ext uri="{BB962C8B-B14F-4D97-AF65-F5344CB8AC3E}">
        <p14:creationId xmlns:p14="http://schemas.microsoft.com/office/powerpoint/2010/main" val="3140370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ECCFE2-9E1E-4748-B2EA-5AFFDC0AF434}"/>
              </a:ext>
            </a:extLst>
          </p:cNvPr>
          <p:cNvSpPr>
            <a:spLocks noGrp="1"/>
          </p:cNvSpPr>
          <p:nvPr>
            <p:ph type="dt" sz="half" idx="10"/>
          </p:nvPr>
        </p:nvSpPr>
        <p:spPr/>
        <p:txBody>
          <a:bodyPr/>
          <a:lstStyle/>
          <a:p>
            <a:fld id="{7DD3CB0B-FF8D-4F03-9F3C-1E4C89DFA1A2}" type="datetimeFigureOut">
              <a:rPr lang="en-US" smtClean="0"/>
              <a:t>6/15/2020</a:t>
            </a:fld>
            <a:endParaRPr lang="en-US" dirty="0"/>
          </a:p>
        </p:txBody>
      </p:sp>
      <p:sp>
        <p:nvSpPr>
          <p:cNvPr id="3" name="Footer Placeholder 2">
            <a:extLst>
              <a:ext uri="{FF2B5EF4-FFF2-40B4-BE49-F238E27FC236}">
                <a16:creationId xmlns:a16="http://schemas.microsoft.com/office/drawing/2014/main" id="{EE750A2E-F750-45A5-934B-1D47763F7A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CB0688B-7C3E-450F-AF9C-2B0F5BDDA787}"/>
              </a:ext>
            </a:extLst>
          </p:cNvPr>
          <p:cNvSpPr>
            <a:spLocks noGrp="1"/>
          </p:cNvSpPr>
          <p:nvPr>
            <p:ph type="sldNum" sz="quarter" idx="12"/>
          </p:nvPr>
        </p:nvSpPr>
        <p:spPr/>
        <p:txBody>
          <a:bodyPr/>
          <a:lstStyle/>
          <a:p>
            <a:fld id="{08D5DF78-504A-41B1-9D4C-D74E7C30F859}" type="slidenum">
              <a:rPr lang="en-US" smtClean="0"/>
              <a:t>‹#›</a:t>
            </a:fld>
            <a:endParaRPr lang="en-US" dirty="0"/>
          </a:p>
        </p:txBody>
      </p:sp>
    </p:spTree>
    <p:extLst>
      <p:ext uri="{BB962C8B-B14F-4D97-AF65-F5344CB8AC3E}">
        <p14:creationId xmlns:p14="http://schemas.microsoft.com/office/powerpoint/2010/main" val="150867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BFE6E-00AB-8D4A-B2FE-E6328D351E3D}"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21A03-684D-7840-BB03-89A5A66F464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6AB6-1454-42ED-9E5C-91AAC8DEFFC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94F887-2D52-4817-B0FA-B687F7E0FFB5}"/>
              </a:ext>
            </a:extLst>
          </p:cNvPr>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F9CFB-C357-4585-AF11-826B77C10987}"/>
              </a:ext>
            </a:extLst>
          </p:cNvPr>
          <p:cNvSpPr>
            <a:spLocks noGrp="1"/>
          </p:cNvSpPr>
          <p:nvPr>
            <p:ph type="body" sz="half" idx="2"/>
          </p:nvPr>
        </p:nvSpPr>
        <p:spPr>
          <a:xfrm>
            <a:off x="629841" y="2057401"/>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E4606C-EFB1-44CD-BE24-BD4456838519}"/>
              </a:ext>
            </a:extLst>
          </p:cNvPr>
          <p:cNvSpPr>
            <a:spLocks noGrp="1"/>
          </p:cNvSpPr>
          <p:nvPr>
            <p:ph type="dt" sz="half" idx="10"/>
          </p:nvPr>
        </p:nvSpPr>
        <p:spPr/>
        <p:txBody>
          <a:bodyPr/>
          <a:lstStyle/>
          <a:p>
            <a:fld id="{7DD3CB0B-FF8D-4F03-9F3C-1E4C89DFA1A2}" type="datetimeFigureOut">
              <a:rPr lang="en-US" smtClean="0"/>
              <a:t>6/15/2020</a:t>
            </a:fld>
            <a:endParaRPr lang="en-US" dirty="0"/>
          </a:p>
        </p:txBody>
      </p:sp>
      <p:sp>
        <p:nvSpPr>
          <p:cNvPr id="6" name="Footer Placeholder 5">
            <a:extLst>
              <a:ext uri="{FF2B5EF4-FFF2-40B4-BE49-F238E27FC236}">
                <a16:creationId xmlns:a16="http://schemas.microsoft.com/office/drawing/2014/main" id="{FED5E8F4-F51D-45AC-812D-AE56BE3233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511807-78B2-4C91-8F16-4383A917C8F2}"/>
              </a:ext>
            </a:extLst>
          </p:cNvPr>
          <p:cNvSpPr>
            <a:spLocks noGrp="1"/>
          </p:cNvSpPr>
          <p:nvPr>
            <p:ph type="sldNum" sz="quarter" idx="12"/>
          </p:nvPr>
        </p:nvSpPr>
        <p:spPr/>
        <p:txBody>
          <a:bodyPr/>
          <a:lstStyle/>
          <a:p>
            <a:fld id="{08D5DF78-504A-41B1-9D4C-D74E7C30F859}" type="slidenum">
              <a:rPr lang="en-US" smtClean="0"/>
              <a:t>‹#›</a:t>
            </a:fld>
            <a:endParaRPr lang="en-US" dirty="0"/>
          </a:p>
        </p:txBody>
      </p:sp>
    </p:spTree>
    <p:extLst>
      <p:ext uri="{BB962C8B-B14F-4D97-AF65-F5344CB8AC3E}">
        <p14:creationId xmlns:p14="http://schemas.microsoft.com/office/powerpoint/2010/main" val="3920726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2EFE-1A16-4423-A70B-EA4AB524BB6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423F9D8-A861-4E4A-9A43-FA5E39B81714}"/>
              </a:ext>
            </a:extLst>
          </p:cNvPr>
          <p:cNvSpPr>
            <a:spLocks noGrp="1"/>
          </p:cNvSpPr>
          <p:nvPr>
            <p:ph type="pic" idx="1"/>
          </p:nvPr>
        </p:nvSpPr>
        <p:spPr>
          <a:xfrm>
            <a:off x="3887391" y="987427"/>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a:extLst>
              <a:ext uri="{FF2B5EF4-FFF2-40B4-BE49-F238E27FC236}">
                <a16:creationId xmlns:a16="http://schemas.microsoft.com/office/drawing/2014/main" id="{DEC51886-FBBE-4150-A43A-90C6782B8B6F}"/>
              </a:ext>
            </a:extLst>
          </p:cNvPr>
          <p:cNvSpPr>
            <a:spLocks noGrp="1"/>
          </p:cNvSpPr>
          <p:nvPr>
            <p:ph type="body" sz="half" idx="2"/>
          </p:nvPr>
        </p:nvSpPr>
        <p:spPr>
          <a:xfrm>
            <a:off x="629841" y="2057401"/>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0984FCB-6C71-4124-B41E-9CD9DC521B77}"/>
              </a:ext>
            </a:extLst>
          </p:cNvPr>
          <p:cNvSpPr>
            <a:spLocks noGrp="1"/>
          </p:cNvSpPr>
          <p:nvPr>
            <p:ph type="dt" sz="half" idx="10"/>
          </p:nvPr>
        </p:nvSpPr>
        <p:spPr/>
        <p:txBody>
          <a:bodyPr/>
          <a:lstStyle/>
          <a:p>
            <a:fld id="{7DD3CB0B-FF8D-4F03-9F3C-1E4C89DFA1A2}" type="datetimeFigureOut">
              <a:rPr lang="en-US" smtClean="0"/>
              <a:t>6/15/2020</a:t>
            </a:fld>
            <a:endParaRPr lang="en-US" dirty="0"/>
          </a:p>
        </p:txBody>
      </p:sp>
      <p:sp>
        <p:nvSpPr>
          <p:cNvPr id="6" name="Footer Placeholder 5">
            <a:extLst>
              <a:ext uri="{FF2B5EF4-FFF2-40B4-BE49-F238E27FC236}">
                <a16:creationId xmlns:a16="http://schemas.microsoft.com/office/drawing/2014/main" id="{E434A82A-8447-4745-AD73-760FE8047A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327445-E9A9-4AE0-AE04-C13275B9545F}"/>
              </a:ext>
            </a:extLst>
          </p:cNvPr>
          <p:cNvSpPr>
            <a:spLocks noGrp="1"/>
          </p:cNvSpPr>
          <p:nvPr>
            <p:ph type="sldNum" sz="quarter" idx="12"/>
          </p:nvPr>
        </p:nvSpPr>
        <p:spPr/>
        <p:txBody>
          <a:bodyPr/>
          <a:lstStyle/>
          <a:p>
            <a:fld id="{08D5DF78-504A-41B1-9D4C-D74E7C30F859}" type="slidenum">
              <a:rPr lang="en-US" smtClean="0"/>
              <a:t>‹#›</a:t>
            </a:fld>
            <a:endParaRPr lang="en-US" dirty="0"/>
          </a:p>
        </p:txBody>
      </p:sp>
    </p:spTree>
    <p:extLst>
      <p:ext uri="{BB962C8B-B14F-4D97-AF65-F5344CB8AC3E}">
        <p14:creationId xmlns:p14="http://schemas.microsoft.com/office/powerpoint/2010/main" val="1811159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4380-96E3-4DCD-BDD7-93C6906296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849289-99C9-4AE4-878A-C49B847BA5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59D85-D7BA-41ED-9A8F-231433C44969}"/>
              </a:ext>
            </a:extLst>
          </p:cNvPr>
          <p:cNvSpPr>
            <a:spLocks noGrp="1"/>
          </p:cNvSpPr>
          <p:nvPr>
            <p:ph type="dt" sz="half" idx="10"/>
          </p:nvPr>
        </p:nvSpPr>
        <p:spPr/>
        <p:txBody>
          <a:bodyPr/>
          <a:lstStyle/>
          <a:p>
            <a:fld id="{7DD3CB0B-FF8D-4F03-9F3C-1E4C89DFA1A2}" type="datetimeFigureOut">
              <a:rPr lang="en-US" smtClean="0"/>
              <a:t>6/15/2020</a:t>
            </a:fld>
            <a:endParaRPr lang="en-US" dirty="0"/>
          </a:p>
        </p:txBody>
      </p:sp>
      <p:sp>
        <p:nvSpPr>
          <p:cNvPr id="5" name="Footer Placeholder 4">
            <a:extLst>
              <a:ext uri="{FF2B5EF4-FFF2-40B4-BE49-F238E27FC236}">
                <a16:creationId xmlns:a16="http://schemas.microsoft.com/office/drawing/2014/main" id="{A5AAEB76-BD02-410E-88D7-933C01BB8F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89122-0A51-4538-86B1-245ADA1A4EAB}"/>
              </a:ext>
            </a:extLst>
          </p:cNvPr>
          <p:cNvSpPr>
            <a:spLocks noGrp="1"/>
          </p:cNvSpPr>
          <p:nvPr>
            <p:ph type="sldNum" sz="quarter" idx="12"/>
          </p:nvPr>
        </p:nvSpPr>
        <p:spPr/>
        <p:txBody>
          <a:bodyPr/>
          <a:lstStyle/>
          <a:p>
            <a:fld id="{08D5DF78-504A-41B1-9D4C-D74E7C30F859}" type="slidenum">
              <a:rPr lang="en-US" smtClean="0"/>
              <a:t>‹#›</a:t>
            </a:fld>
            <a:endParaRPr lang="en-US" dirty="0"/>
          </a:p>
        </p:txBody>
      </p:sp>
    </p:spTree>
    <p:extLst>
      <p:ext uri="{BB962C8B-B14F-4D97-AF65-F5344CB8AC3E}">
        <p14:creationId xmlns:p14="http://schemas.microsoft.com/office/powerpoint/2010/main" val="1166745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66950C-5CDF-4555-818D-55398254A4FD}"/>
              </a:ext>
            </a:extLst>
          </p:cNvPr>
          <p:cNvSpPr>
            <a:spLocks noGrp="1"/>
          </p:cNvSpPr>
          <p:nvPr>
            <p:ph type="title" orient="vert"/>
          </p:nvPr>
        </p:nvSpPr>
        <p:spPr>
          <a:xfrm>
            <a:off x="6543676" y="365127"/>
            <a:ext cx="1971675"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C642F4-55B2-4FA6-85E4-480C73C7DA04}"/>
              </a:ext>
            </a:extLst>
          </p:cNvPr>
          <p:cNvSpPr>
            <a:spLocks noGrp="1"/>
          </p:cNvSpPr>
          <p:nvPr>
            <p:ph type="body" orient="vert" idx="1"/>
          </p:nvPr>
        </p:nvSpPr>
        <p:spPr>
          <a:xfrm>
            <a:off x="628651" y="365127"/>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D60E1-E80F-4C80-B555-C4E1E3548FE3}"/>
              </a:ext>
            </a:extLst>
          </p:cNvPr>
          <p:cNvSpPr>
            <a:spLocks noGrp="1"/>
          </p:cNvSpPr>
          <p:nvPr>
            <p:ph type="dt" sz="half" idx="10"/>
          </p:nvPr>
        </p:nvSpPr>
        <p:spPr/>
        <p:txBody>
          <a:bodyPr/>
          <a:lstStyle/>
          <a:p>
            <a:fld id="{7DD3CB0B-FF8D-4F03-9F3C-1E4C89DFA1A2}" type="datetimeFigureOut">
              <a:rPr lang="en-US" smtClean="0"/>
              <a:t>6/15/2020</a:t>
            </a:fld>
            <a:endParaRPr lang="en-US" dirty="0"/>
          </a:p>
        </p:txBody>
      </p:sp>
      <p:sp>
        <p:nvSpPr>
          <p:cNvPr id="5" name="Footer Placeholder 4">
            <a:extLst>
              <a:ext uri="{FF2B5EF4-FFF2-40B4-BE49-F238E27FC236}">
                <a16:creationId xmlns:a16="http://schemas.microsoft.com/office/drawing/2014/main" id="{7ABC5851-E782-43D6-89AD-CFF3B03CE3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5B4FC7-16A5-4EAE-A4F4-EE84D82F1C23}"/>
              </a:ext>
            </a:extLst>
          </p:cNvPr>
          <p:cNvSpPr>
            <a:spLocks noGrp="1"/>
          </p:cNvSpPr>
          <p:nvPr>
            <p:ph type="sldNum" sz="quarter" idx="12"/>
          </p:nvPr>
        </p:nvSpPr>
        <p:spPr/>
        <p:txBody>
          <a:bodyPr/>
          <a:lstStyle/>
          <a:p>
            <a:fld id="{08D5DF78-504A-41B1-9D4C-D74E7C30F859}" type="slidenum">
              <a:rPr lang="en-US" smtClean="0"/>
              <a:t>‹#›</a:t>
            </a:fld>
            <a:endParaRPr lang="en-US" dirty="0"/>
          </a:p>
        </p:txBody>
      </p:sp>
    </p:spTree>
    <p:extLst>
      <p:ext uri="{BB962C8B-B14F-4D97-AF65-F5344CB8AC3E}">
        <p14:creationId xmlns:p14="http://schemas.microsoft.com/office/powerpoint/2010/main" val="1337721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274DE9-B754-4A3B-9AF4-9D1DA222DC6E}" type="datetimeFigureOut">
              <a:rPr lang="en-US" altLang="en-US"/>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FB99EF-1177-4D6C-B9CA-2ADF8DF6E044}" type="slidenum">
              <a:rPr lang="en-US" altLang="en-US"/>
              <a:pPr>
                <a:defRPr/>
              </a:pPr>
              <a:t>‹#›</a:t>
            </a:fld>
            <a:endParaRPr lang="en-US" altLang="en-US" dirty="0"/>
          </a:p>
        </p:txBody>
      </p:sp>
    </p:spTree>
    <p:extLst>
      <p:ext uri="{BB962C8B-B14F-4D97-AF65-F5344CB8AC3E}">
        <p14:creationId xmlns:p14="http://schemas.microsoft.com/office/powerpoint/2010/main" val="2832609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D36ECA-9723-4FDB-91D2-CF5CF69CDC59}" type="datetimeFigureOut">
              <a:rPr lang="en-US" altLang="en-US"/>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396FAD-51AD-4D8B-88F3-793582EA052F}" type="slidenum">
              <a:rPr lang="en-US" altLang="en-US"/>
              <a:pPr>
                <a:defRPr/>
              </a:pPr>
              <a:t>‹#›</a:t>
            </a:fld>
            <a:endParaRPr lang="en-US" altLang="en-US" dirty="0"/>
          </a:p>
        </p:txBody>
      </p:sp>
    </p:spTree>
    <p:extLst>
      <p:ext uri="{BB962C8B-B14F-4D97-AF65-F5344CB8AC3E}">
        <p14:creationId xmlns:p14="http://schemas.microsoft.com/office/powerpoint/2010/main" val="2598088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9CD4E20-2BCF-4F75-B797-C2912481F73D}" type="datetimeFigureOut">
              <a:rPr lang="en-US" altLang="en-US"/>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9AF6C2-A498-4E0D-922B-99444AF94BB1}" type="slidenum">
              <a:rPr lang="en-US" altLang="en-US"/>
              <a:pPr>
                <a:defRPr/>
              </a:pPr>
              <a:t>‹#›</a:t>
            </a:fld>
            <a:endParaRPr lang="en-US" altLang="en-US" dirty="0"/>
          </a:p>
        </p:txBody>
      </p:sp>
    </p:spTree>
    <p:extLst>
      <p:ext uri="{BB962C8B-B14F-4D97-AF65-F5344CB8AC3E}">
        <p14:creationId xmlns:p14="http://schemas.microsoft.com/office/powerpoint/2010/main" val="2613458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B1A7F02-C0A3-4D9E-A054-C63BFF7113FA}" type="datetimeFigureOut">
              <a:rPr lang="en-US" altLang="en-US"/>
              <a:pPr>
                <a:defRPr/>
              </a:pPr>
              <a:t>6/15/2020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23012F-4ABC-474D-A5E4-FB69D9F3E744}" type="slidenum">
              <a:rPr lang="en-US" altLang="en-US"/>
              <a:pPr>
                <a:defRPr/>
              </a:pPr>
              <a:t>‹#›</a:t>
            </a:fld>
            <a:endParaRPr lang="en-US" altLang="en-US" dirty="0"/>
          </a:p>
        </p:txBody>
      </p:sp>
    </p:spTree>
    <p:extLst>
      <p:ext uri="{BB962C8B-B14F-4D97-AF65-F5344CB8AC3E}">
        <p14:creationId xmlns:p14="http://schemas.microsoft.com/office/powerpoint/2010/main" val="187441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FA75433-A544-435F-A7D3-CE92C30E6C9B}" type="datetimeFigureOut">
              <a:rPr lang="en-US" altLang="en-US"/>
              <a:pPr>
                <a:defRPr/>
              </a:pPr>
              <a:t>6/15/2020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04DE837-E835-4E39-A472-23CBE72C71F6}" type="slidenum">
              <a:rPr lang="en-US" altLang="en-US"/>
              <a:pPr>
                <a:defRPr/>
              </a:pPr>
              <a:t>‹#›</a:t>
            </a:fld>
            <a:endParaRPr lang="en-US" altLang="en-US" dirty="0"/>
          </a:p>
        </p:txBody>
      </p:sp>
    </p:spTree>
    <p:extLst>
      <p:ext uri="{BB962C8B-B14F-4D97-AF65-F5344CB8AC3E}">
        <p14:creationId xmlns:p14="http://schemas.microsoft.com/office/powerpoint/2010/main" val="1068280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663EE3F-DC13-4B07-A21D-28E3573B9E4C}" type="datetimeFigureOut">
              <a:rPr lang="en-US" altLang="en-US"/>
              <a:pPr>
                <a:defRPr/>
              </a:pPr>
              <a:t>6/15/2020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A48F051-0834-4426-8237-05B5F9370A12}" type="slidenum">
              <a:rPr lang="en-US" altLang="en-US"/>
              <a:pPr>
                <a:defRPr/>
              </a:pPr>
              <a:t>‹#›</a:t>
            </a:fld>
            <a:endParaRPr lang="en-US" altLang="en-US" dirty="0"/>
          </a:p>
        </p:txBody>
      </p:sp>
    </p:spTree>
    <p:extLst>
      <p:ext uri="{BB962C8B-B14F-4D97-AF65-F5344CB8AC3E}">
        <p14:creationId xmlns:p14="http://schemas.microsoft.com/office/powerpoint/2010/main" val="176045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BFE6E-00AB-8D4A-B2FE-E6328D351E3D}"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41ED-22D9-48D6-AD92-DEFB122789E0}"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C0C3EB-895B-4518-9584-E1A88A7D30C6}" type="datetimeFigureOut">
              <a:rPr lang="en-US" altLang="en-US"/>
              <a:pPr>
                <a:defRPr/>
              </a:pPr>
              <a:t>6/15/2020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03C2E1E-B9FA-461F-8419-C873C8B3A284}" type="slidenum">
              <a:rPr lang="en-US" altLang="en-US"/>
              <a:pPr>
                <a:defRPr/>
              </a:pPr>
              <a:t>‹#›</a:t>
            </a:fld>
            <a:endParaRPr lang="en-US" altLang="en-US" dirty="0"/>
          </a:p>
        </p:txBody>
      </p:sp>
    </p:spTree>
    <p:extLst>
      <p:ext uri="{BB962C8B-B14F-4D97-AF65-F5344CB8AC3E}">
        <p14:creationId xmlns:p14="http://schemas.microsoft.com/office/powerpoint/2010/main" val="3568603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A80375-3AC3-414B-A390-7F9F95D63956}" type="datetimeFigureOut">
              <a:rPr lang="en-US" altLang="en-US"/>
              <a:pPr>
                <a:defRPr/>
              </a:pPr>
              <a:t>6/15/2020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B36C84-647F-4431-BD61-2EDC22BD79A0}" type="slidenum">
              <a:rPr lang="en-US" altLang="en-US"/>
              <a:pPr>
                <a:defRPr/>
              </a:pPr>
              <a:t>‹#›</a:t>
            </a:fld>
            <a:endParaRPr lang="en-US" altLang="en-US" dirty="0"/>
          </a:p>
        </p:txBody>
      </p:sp>
    </p:spTree>
    <p:extLst>
      <p:ext uri="{BB962C8B-B14F-4D97-AF65-F5344CB8AC3E}">
        <p14:creationId xmlns:p14="http://schemas.microsoft.com/office/powerpoint/2010/main" val="187081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F040D2-D779-4035-9AD4-570479207041}" type="datetimeFigureOut">
              <a:rPr lang="en-US" altLang="en-US"/>
              <a:pPr>
                <a:defRPr/>
              </a:pPr>
              <a:t>6/15/2020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0847966-7F4A-438F-97BD-43ABDE085113}" type="slidenum">
              <a:rPr lang="en-US" altLang="en-US"/>
              <a:pPr>
                <a:defRPr/>
              </a:pPr>
              <a:t>‹#›</a:t>
            </a:fld>
            <a:endParaRPr lang="en-US" altLang="en-US" dirty="0"/>
          </a:p>
        </p:txBody>
      </p:sp>
    </p:spTree>
    <p:extLst>
      <p:ext uri="{BB962C8B-B14F-4D97-AF65-F5344CB8AC3E}">
        <p14:creationId xmlns:p14="http://schemas.microsoft.com/office/powerpoint/2010/main" val="3809537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2845D6-4CB5-4C73-A6E8-96E2CC2A95E5}" type="datetimeFigureOut">
              <a:rPr lang="en-US" altLang="en-US"/>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F8A1D9-80A6-495E-8B1E-0525DBB854F0}" type="slidenum">
              <a:rPr lang="en-US" altLang="en-US"/>
              <a:pPr>
                <a:defRPr/>
              </a:pPr>
              <a:t>‹#›</a:t>
            </a:fld>
            <a:endParaRPr lang="en-US" altLang="en-US" dirty="0"/>
          </a:p>
        </p:txBody>
      </p:sp>
    </p:spTree>
    <p:extLst>
      <p:ext uri="{BB962C8B-B14F-4D97-AF65-F5344CB8AC3E}">
        <p14:creationId xmlns:p14="http://schemas.microsoft.com/office/powerpoint/2010/main" val="3494383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6A5FF1-A2C9-4862-95D5-E8135D84AD87}" type="datetimeFigureOut">
              <a:rPr lang="en-US" altLang="en-US"/>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36A4AC-38D9-4F7D-89B7-9E9F8882AC2D}" type="slidenum">
              <a:rPr lang="en-US" altLang="en-US"/>
              <a:pPr>
                <a:defRPr/>
              </a:pPr>
              <a:t>‹#›</a:t>
            </a:fld>
            <a:endParaRPr lang="en-US" altLang="en-US" dirty="0"/>
          </a:p>
        </p:txBody>
      </p:sp>
    </p:spTree>
    <p:extLst>
      <p:ext uri="{BB962C8B-B14F-4D97-AF65-F5344CB8AC3E}">
        <p14:creationId xmlns:p14="http://schemas.microsoft.com/office/powerpoint/2010/main" val="2302741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CF4A5BCB-4E1D-45D7-AB57-67EF94674030}" type="datetimeFigureOut">
              <a:rPr lang="en-US" altLang="en-US"/>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a:t>Community Engagement</a:t>
            </a:r>
          </a:p>
        </p:txBody>
      </p:sp>
      <p:sp>
        <p:nvSpPr>
          <p:cNvPr id="6" name="Slide Number Placeholder 5"/>
          <p:cNvSpPr>
            <a:spLocks noGrp="1"/>
          </p:cNvSpPr>
          <p:nvPr>
            <p:ph type="sldNum" sz="quarter" idx="12"/>
          </p:nvPr>
        </p:nvSpPr>
        <p:spPr/>
        <p:txBody>
          <a:bodyPr/>
          <a:lstStyle>
            <a:lvl1pPr>
              <a:defRPr smtClean="0"/>
            </a:lvl1pPr>
          </a:lstStyle>
          <a:p>
            <a:pPr>
              <a:defRPr/>
            </a:pPr>
            <a:fld id="{D7D56014-5384-4C0F-8C93-83739529FA6D}" type="slidenum">
              <a:rPr lang="en-US" altLang="en-US"/>
              <a:pPr>
                <a:defRPr/>
              </a:pPr>
              <a:t>‹#›</a:t>
            </a:fld>
            <a:endParaRPr lang="en-US" altLang="en-US" dirty="0"/>
          </a:p>
        </p:txBody>
      </p:sp>
    </p:spTree>
    <p:extLst>
      <p:ext uri="{BB962C8B-B14F-4D97-AF65-F5344CB8AC3E}">
        <p14:creationId xmlns:p14="http://schemas.microsoft.com/office/powerpoint/2010/main" val="355782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04A4D7B-1AD8-4338-B935-131B796A0B76}" type="datetimeFigureOut">
              <a:rPr lang="en-US" altLang="en-US"/>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426C91-B3BE-4427-AD3F-8FE498EB3DFA}" type="slidenum">
              <a:rPr lang="en-US" altLang="en-US"/>
              <a:pPr>
                <a:defRPr/>
              </a:pPr>
              <a:t>‹#›</a:t>
            </a:fld>
            <a:endParaRPr lang="en-US" altLang="en-US" dirty="0"/>
          </a:p>
        </p:txBody>
      </p:sp>
    </p:spTree>
    <p:extLst>
      <p:ext uri="{BB962C8B-B14F-4D97-AF65-F5344CB8AC3E}">
        <p14:creationId xmlns:p14="http://schemas.microsoft.com/office/powerpoint/2010/main" val="4095676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ED69D1-7CCB-433D-B762-A764E8C19ABA}" type="datetimeFigureOut">
              <a:rPr lang="en-US" altLang="en-US"/>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B1295D-D3C7-499E-86F7-C23E7C9E31F0}" type="slidenum">
              <a:rPr lang="en-US" altLang="en-US"/>
              <a:pPr>
                <a:defRPr/>
              </a:pPr>
              <a:t>‹#›</a:t>
            </a:fld>
            <a:endParaRPr lang="en-US" altLang="en-US" dirty="0"/>
          </a:p>
        </p:txBody>
      </p:sp>
    </p:spTree>
    <p:extLst>
      <p:ext uri="{BB962C8B-B14F-4D97-AF65-F5344CB8AC3E}">
        <p14:creationId xmlns:p14="http://schemas.microsoft.com/office/powerpoint/2010/main" val="4039858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E1CCB54-E287-4377-BEEC-C03BF52701C5}" type="datetimeFigureOut">
              <a:rPr lang="en-US" altLang="en-US"/>
              <a:pPr>
                <a:defRPr/>
              </a:pPr>
              <a:t>6/15/2020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D15358-D5EA-4EA0-9C10-38610EE1440E}" type="slidenum">
              <a:rPr lang="en-US" altLang="en-US"/>
              <a:pPr>
                <a:defRPr/>
              </a:pPr>
              <a:t>‹#›</a:t>
            </a:fld>
            <a:endParaRPr lang="en-US" altLang="en-US" dirty="0"/>
          </a:p>
        </p:txBody>
      </p:sp>
    </p:spTree>
    <p:extLst>
      <p:ext uri="{BB962C8B-B14F-4D97-AF65-F5344CB8AC3E}">
        <p14:creationId xmlns:p14="http://schemas.microsoft.com/office/powerpoint/2010/main" val="1865027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63E3409-F980-4275-813D-731A9503175A}" type="datetimeFigureOut">
              <a:rPr lang="en-US" altLang="en-US"/>
              <a:pPr>
                <a:defRPr/>
              </a:pPr>
              <a:t>6/15/2020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365588D-9E85-4F94-85C0-14D7C2093A7E}" type="slidenum">
              <a:rPr lang="en-US" altLang="en-US"/>
              <a:pPr>
                <a:defRPr/>
              </a:pPr>
              <a:t>‹#›</a:t>
            </a:fld>
            <a:endParaRPr lang="en-US" altLang="en-US" dirty="0"/>
          </a:p>
        </p:txBody>
      </p:sp>
    </p:spTree>
    <p:extLst>
      <p:ext uri="{BB962C8B-B14F-4D97-AF65-F5344CB8AC3E}">
        <p14:creationId xmlns:p14="http://schemas.microsoft.com/office/powerpoint/2010/main" val="386947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7BFE6E-00AB-8D4A-B2FE-E6328D351E3D}"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21A03-684D-7840-BB03-89A5A66F464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98366C-3826-432B-8DB2-FCD01539346C}" type="datetimeFigureOut">
              <a:rPr lang="en-US" altLang="en-US"/>
              <a:pPr>
                <a:defRPr/>
              </a:pPr>
              <a:t>6/15/2020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CA406D1-78C4-4337-8F0B-C1BAE6375C10}" type="slidenum">
              <a:rPr lang="en-US" altLang="en-US"/>
              <a:pPr>
                <a:defRPr/>
              </a:pPr>
              <a:t>‹#›</a:t>
            </a:fld>
            <a:endParaRPr lang="en-US" altLang="en-US" dirty="0"/>
          </a:p>
        </p:txBody>
      </p:sp>
    </p:spTree>
    <p:extLst>
      <p:ext uri="{BB962C8B-B14F-4D97-AF65-F5344CB8AC3E}">
        <p14:creationId xmlns:p14="http://schemas.microsoft.com/office/powerpoint/2010/main" val="1107638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E58086-D43D-473E-943B-CCE7A126E87F}" type="datetimeFigureOut">
              <a:rPr lang="en-US" altLang="en-US"/>
              <a:pPr>
                <a:defRPr/>
              </a:pPr>
              <a:t>6/15/2020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9E05B80-5963-424D-A872-6990CB1C54BD}" type="slidenum">
              <a:rPr lang="en-US" altLang="en-US"/>
              <a:pPr>
                <a:defRPr/>
              </a:pPr>
              <a:t>‹#›</a:t>
            </a:fld>
            <a:endParaRPr lang="en-US" altLang="en-US" dirty="0"/>
          </a:p>
        </p:txBody>
      </p:sp>
    </p:spTree>
    <p:extLst>
      <p:ext uri="{BB962C8B-B14F-4D97-AF65-F5344CB8AC3E}">
        <p14:creationId xmlns:p14="http://schemas.microsoft.com/office/powerpoint/2010/main" val="2564240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00D950-42C6-4DAF-923F-06973B06D124}" type="datetimeFigureOut">
              <a:rPr lang="en-US" altLang="en-US"/>
              <a:pPr>
                <a:defRPr/>
              </a:pPr>
              <a:t>6/15/2020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1025B54-A9B1-4CBF-8CB2-0BCE610C54FB}" type="slidenum">
              <a:rPr lang="en-US" altLang="en-US"/>
              <a:pPr>
                <a:defRPr/>
              </a:pPr>
              <a:t>‹#›</a:t>
            </a:fld>
            <a:endParaRPr lang="en-US" altLang="en-US" dirty="0"/>
          </a:p>
        </p:txBody>
      </p:sp>
    </p:spTree>
    <p:extLst>
      <p:ext uri="{BB962C8B-B14F-4D97-AF65-F5344CB8AC3E}">
        <p14:creationId xmlns:p14="http://schemas.microsoft.com/office/powerpoint/2010/main" val="3564093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6D77EA-27A6-4906-8C12-44098B78BDF6}" type="datetimeFigureOut">
              <a:rPr lang="en-US" altLang="en-US"/>
              <a:pPr>
                <a:defRPr/>
              </a:pPr>
              <a:t>6/15/2020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53D69A2-D703-4C2C-97C0-5DEA317FA7C4}" type="slidenum">
              <a:rPr lang="en-US" altLang="en-US"/>
              <a:pPr>
                <a:defRPr/>
              </a:pPr>
              <a:t>‹#›</a:t>
            </a:fld>
            <a:endParaRPr lang="en-US" altLang="en-US" dirty="0"/>
          </a:p>
        </p:txBody>
      </p:sp>
    </p:spTree>
    <p:extLst>
      <p:ext uri="{BB962C8B-B14F-4D97-AF65-F5344CB8AC3E}">
        <p14:creationId xmlns:p14="http://schemas.microsoft.com/office/powerpoint/2010/main" val="1595960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6F4D2C-C0B2-482E-8C00-402AAC025214}" type="datetimeFigureOut">
              <a:rPr lang="en-US" altLang="en-US"/>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1B77E8-6A1D-46EF-BC81-573821C281AB}" type="slidenum">
              <a:rPr lang="en-US" altLang="en-US"/>
              <a:pPr>
                <a:defRPr/>
              </a:pPr>
              <a:t>‹#›</a:t>
            </a:fld>
            <a:endParaRPr lang="en-US" altLang="en-US" dirty="0"/>
          </a:p>
        </p:txBody>
      </p:sp>
    </p:spTree>
    <p:extLst>
      <p:ext uri="{BB962C8B-B14F-4D97-AF65-F5344CB8AC3E}">
        <p14:creationId xmlns:p14="http://schemas.microsoft.com/office/powerpoint/2010/main" val="175241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681C1F-CDC1-4703-95CA-D63AD2AEB284}" type="datetimeFigureOut">
              <a:rPr lang="en-US" altLang="en-US"/>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A35764-2999-4338-B4EA-DB91FC23E80A}" type="slidenum">
              <a:rPr lang="en-US" altLang="en-US"/>
              <a:pPr>
                <a:defRPr/>
              </a:pPr>
              <a:t>‹#›</a:t>
            </a:fld>
            <a:endParaRPr lang="en-US" altLang="en-US" dirty="0"/>
          </a:p>
        </p:txBody>
      </p:sp>
    </p:spTree>
    <p:extLst>
      <p:ext uri="{BB962C8B-B14F-4D97-AF65-F5344CB8AC3E}">
        <p14:creationId xmlns:p14="http://schemas.microsoft.com/office/powerpoint/2010/main" val="3507193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0" y="0"/>
            <a:ext cx="9144000" cy="6858000"/>
          </a:xfrm>
          <a:prstGeom prst="rect">
            <a:avLst/>
          </a:prstGeom>
          <a:solidFill>
            <a:srgbClr val="00559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5" name="Rectangle 20"/>
          <p:cNvSpPr>
            <a:spLocks noChangeArrowheads="1"/>
          </p:cNvSpPr>
          <p:nvPr userDrawn="1"/>
        </p:nvSpPr>
        <p:spPr bwMode="auto">
          <a:xfrm>
            <a:off x="0" y="3962401"/>
            <a:ext cx="9144000" cy="1511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6" name="Rectangle 21"/>
          <p:cNvSpPr>
            <a:spLocks noChangeArrowheads="1"/>
          </p:cNvSpPr>
          <p:nvPr userDrawn="1"/>
        </p:nvSpPr>
        <p:spPr bwMode="auto">
          <a:xfrm>
            <a:off x="2806701" y="1193800"/>
            <a:ext cx="6337300" cy="2779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7" name="Rectangle 22"/>
          <p:cNvSpPr>
            <a:spLocks noChangeArrowheads="1"/>
          </p:cNvSpPr>
          <p:nvPr userDrawn="1"/>
        </p:nvSpPr>
        <p:spPr bwMode="auto">
          <a:xfrm>
            <a:off x="0" y="6705600"/>
            <a:ext cx="9144000" cy="152400"/>
          </a:xfrm>
          <a:prstGeom prst="rect">
            <a:avLst/>
          </a:prstGeom>
          <a:solidFill>
            <a:srgbClr val="FAEAB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8" name="Rectangle 23"/>
          <p:cNvSpPr>
            <a:spLocks noChangeArrowheads="1"/>
          </p:cNvSpPr>
          <p:nvPr userDrawn="1"/>
        </p:nvSpPr>
        <p:spPr bwMode="auto">
          <a:xfrm>
            <a:off x="2873376" y="1261534"/>
            <a:ext cx="6270625" cy="2700867"/>
          </a:xfrm>
          <a:prstGeom prst="rect">
            <a:avLst/>
          </a:prstGeom>
          <a:solidFill>
            <a:srgbClr val="0067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pic>
        <p:nvPicPr>
          <p:cNvPr id="9" name="Picture 30" descr="LnI_Logo_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8601" y="228600"/>
            <a:ext cx="19192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1" descr="C:\Users\TAYH235\AppData\Local\Temp\vmware-tayh235\VMwareDnD\e5096ea4\PhotoBanner.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3972985"/>
            <a:ext cx="9144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Rectangle 28"/>
          <p:cNvSpPr>
            <a:spLocks noGrp="1" noChangeArrowheads="1"/>
          </p:cNvSpPr>
          <p:nvPr>
            <p:ph type="ctrTitle"/>
          </p:nvPr>
        </p:nvSpPr>
        <p:spPr>
          <a:xfrm>
            <a:off x="2971800" y="1600203"/>
            <a:ext cx="5562600" cy="612775"/>
          </a:xfrm>
        </p:spPr>
        <p:txBody>
          <a:bodyPr/>
          <a:lstStyle>
            <a:lvl1pPr>
              <a:defRPr/>
            </a:lvl1pPr>
          </a:lstStyle>
          <a:p>
            <a:pPr lvl="0"/>
            <a:r>
              <a:rPr lang="en-US" altLang="en-US" noProof="0"/>
              <a:t>Click to edit Master title style</a:t>
            </a:r>
          </a:p>
        </p:txBody>
      </p:sp>
      <p:sp>
        <p:nvSpPr>
          <p:cNvPr id="3101" name="Rectangle 29"/>
          <p:cNvSpPr>
            <a:spLocks noGrp="1" noChangeArrowheads="1"/>
          </p:cNvSpPr>
          <p:nvPr>
            <p:ph type="subTitle" idx="1"/>
          </p:nvPr>
        </p:nvSpPr>
        <p:spPr>
          <a:xfrm>
            <a:off x="2971800" y="2514600"/>
            <a:ext cx="5562600" cy="1143000"/>
          </a:xfrm>
        </p:spPr>
        <p:txBody>
          <a:bodyPr/>
          <a:lstStyle>
            <a:lvl1pPr marL="0" indent="0">
              <a:buFont typeface="Wingdings" pitchFamily="2" charset="2"/>
              <a:buNone/>
              <a:defRPr sz="2400" i="1"/>
            </a:lvl1pPr>
          </a:lstStyle>
          <a:p>
            <a:pPr lvl="0"/>
            <a:r>
              <a:rPr lang="en-US" altLang="en-US" noProof="0"/>
              <a:t>Click to edit Master subtitle style</a:t>
            </a:r>
          </a:p>
        </p:txBody>
      </p:sp>
    </p:spTree>
    <p:extLst>
      <p:ext uri="{BB962C8B-B14F-4D97-AF65-F5344CB8AC3E}">
        <p14:creationId xmlns:p14="http://schemas.microsoft.com/office/powerpoint/2010/main" val="723008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title"/>
          </p:nvPr>
        </p:nvSpPr>
        <p:spPr bwMode="auto">
          <a:xfrm>
            <a:off x="381000" y="1397002"/>
            <a:ext cx="8382000" cy="63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ltLang="en-US" dirty="0"/>
              <a:t>Click to edit Master title style</a:t>
            </a:r>
          </a:p>
        </p:txBody>
      </p:sp>
    </p:spTree>
    <p:extLst>
      <p:ext uri="{BB962C8B-B14F-4D97-AF65-F5344CB8AC3E}">
        <p14:creationId xmlns:p14="http://schemas.microsoft.com/office/powerpoint/2010/main" val="3981457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517724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311400"/>
            <a:ext cx="411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11400"/>
            <a:ext cx="411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title"/>
          </p:nvPr>
        </p:nvSpPr>
        <p:spPr bwMode="auto">
          <a:xfrm>
            <a:off x="381000" y="1397002"/>
            <a:ext cx="8382000" cy="63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ltLang="en-US" dirty="0"/>
              <a:t>Click to edit Master title style</a:t>
            </a:r>
          </a:p>
        </p:txBody>
      </p:sp>
    </p:spTree>
    <p:extLst>
      <p:ext uri="{BB962C8B-B14F-4D97-AF65-F5344CB8AC3E}">
        <p14:creationId xmlns:p14="http://schemas.microsoft.com/office/powerpoint/2010/main" val="378096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7BFE6E-00AB-8D4A-B2FE-E6328D351E3D}" type="datetimeFigureOut">
              <a:rPr lang="en-US" smtClean="0"/>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A21A03-684D-7840-BB03-89A5A66F464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209801"/>
            <a:ext cx="4114800" cy="58160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3000085"/>
            <a:ext cx="4114800"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1" y="2209801"/>
            <a:ext cx="4114800" cy="58160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1" y="3000085"/>
            <a:ext cx="4114800"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7"/>
          <p:cNvSpPr>
            <a:spLocks noGrp="1" noChangeArrowheads="1"/>
          </p:cNvSpPr>
          <p:nvPr>
            <p:ph type="title"/>
          </p:nvPr>
        </p:nvSpPr>
        <p:spPr bwMode="auto">
          <a:xfrm>
            <a:off x="381000" y="1397002"/>
            <a:ext cx="8382000" cy="63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ltLang="en-US" dirty="0"/>
              <a:t>Click to edit Master title style</a:t>
            </a:r>
          </a:p>
        </p:txBody>
      </p:sp>
    </p:spTree>
    <p:extLst>
      <p:ext uri="{BB962C8B-B14F-4D97-AF65-F5344CB8AC3E}">
        <p14:creationId xmlns:p14="http://schemas.microsoft.com/office/powerpoint/2010/main" val="2807081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0748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161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1193801"/>
            <a:ext cx="3236913"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193800"/>
            <a:ext cx="5416550" cy="538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2" y="2514600"/>
            <a:ext cx="3236914" cy="406400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632346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5359401"/>
            <a:ext cx="5486400" cy="4651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52600" y="1295401"/>
            <a:ext cx="5486400" cy="39624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52600" y="5867402"/>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669228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title"/>
          </p:nvPr>
        </p:nvSpPr>
        <p:spPr bwMode="auto">
          <a:xfrm>
            <a:off x="381000" y="1397002"/>
            <a:ext cx="8382000" cy="63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ltLang="en-US" dirty="0"/>
              <a:t>Click to edit Master title style</a:t>
            </a:r>
          </a:p>
        </p:txBody>
      </p:sp>
    </p:spTree>
    <p:extLst>
      <p:ext uri="{BB962C8B-B14F-4D97-AF65-F5344CB8AC3E}">
        <p14:creationId xmlns:p14="http://schemas.microsoft.com/office/powerpoint/2010/main" val="28731394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493838"/>
            <a:ext cx="1962150" cy="4983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93838"/>
            <a:ext cx="5734050" cy="4983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892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7BFE6E-00AB-8D4A-B2FE-E6328D351E3D}" type="datetimeFigureOut">
              <a:rPr lang="en-US" smtClean="0"/>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A21A03-684D-7840-BB03-89A5A66F46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BFE6E-00AB-8D4A-B2FE-E6328D351E3D}" type="datetimeFigureOut">
              <a:rPr lang="en-US" smtClean="0"/>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21A03-684D-7840-BB03-89A5A66F46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BFE6E-00AB-8D4A-B2FE-E6328D351E3D}"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A4845-A08A-4DF4-8D99-E2E7B6D41C67}"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BFE6E-00AB-8D4A-B2FE-E6328D351E3D}"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21A03-684D-7840-BB03-89A5A66F46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47BFE6E-00AB-8D4A-B2FE-E6328D351E3D}" type="datetimeFigureOut">
              <a:rPr lang="en-US" smtClean="0"/>
              <a:t>6/15/2020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9A21A03-684D-7840-BB03-89A5A66F46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3773A1-2B85-491C-868C-F40C25F9DD2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406456-EDD2-4817-B126-5AC309E36288}"/>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BF88C-2F68-46AC-AEE0-FB2FE812AD7A}"/>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D3CB0B-FF8D-4F03-9F3C-1E4C89DFA1A2}" type="datetimeFigureOut">
              <a:rPr lang="en-US" smtClean="0"/>
              <a:t>6/15/2020</a:t>
            </a:fld>
            <a:endParaRPr lang="en-US" dirty="0"/>
          </a:p>
        </p:txBody>
      </p:sp>
      <p:sp>
        <p:nvSpPr>
          <p:cNvPr id="5" name="Footer Placeholder 4">
            <a:extLst>
              <a:ext uri="{FF2B5EF4-FFF2-40B4-BE49-F238E27FC236}">
                <a16:creationId xmlns:a16="http://schemas.microsoft.com/office/drawing/2014/main" id="{60249CBF-192F-42D7-ABED-18767C764C7C}"/>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2267A9D-9285-4FCF-9ACC-860E83FA3802}"/>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D5DF78-504A-41B1-9D4C-D74E7C30F859}" type="slidenum">
              <a:rPr lang="en-US" smtClean="0"/>
              <a:t>‹#›</a:t>
            </a:fld>
            <a:endParaRPr lang="en-US" dirty="0"/>
          </a:p>
        </p:txBody>
      </p:sp>
    </p:spTree>
    <p:extLst>
      <p:ext uri="{BB962C8B-B14F-4D97-AF65-F5344CB8AC3E}">
        <p14:creationId xmlns:p14="http://schemas.microsoft.com/office/powerpoint/2010/main" val="368609832"/>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smtClean="0">
                <a:solidFill>
                  <a:srgbClr val="898F94"/>
                </a:solidFill>
              </a:defRPr>
            </a:lvl1pPr>
          </a:lstStyle>
          <a:p>
            <a:pPr>
              <a:defRPr/>
            </a:pPr>
            <a:fld id="{068CE1B6-D320-4178-A1D6-6B912A6EB814}" type="datetimeFigureOut">
              <a:rPr lang="en-US" altLang="en-US"/>
              <a:pPr>
                <a:defRPr/>
              </a:pPr>
              <a:t>6/15/2020</a:t>
            </a:fld>
            <a:endParaRPr lang="en-US" alt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F94"/>
                </a:solidFill>
              </a:defRPr>
            </a:lvl1pPr>
          </a:lstStyle>
          <a:p>
            <a:pPr>
              <a:defRPr/>
            </a:pPr>
            <a:fld id="{14BFAA65-724A-487C-BB5B-D8255C7DF39D}" type="slidenum">
              <a:rPr lang="en-US" altLang="en-US"/>
              <a:pPr>
                <a:defRPr/>
              </a:pPr>
              <a:t>‹#›</a:t>
            </a:fld>
            <a:endParaRPr lang="en-US" altLang="en-US" dirty="0"/>
          </a:p>
        </p:txBody>
      </p:sp>
    </p:spTree>
    <p:extLst>
      <p:ext uri="{BB962C8B-B14F-4D97-AF65-F5344CB8AC3E}">
        <p14:creationId xmlns:p14="http://schemas.microsoft.com/office/powerpoint/2010/main" val="2653761739"/>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ctr" rtl="0" eaLnBrk="1" fontAlgn="base" hangingPunct="1">
        <a:spcBef>
          <a:spcPct val="0"/>
        </a:spcBef>
        <a:spcAft>
          <a:spcPct val="0"/>
        </a:spcAft>
        <a:defRPr sz="3300" kern="1200">
          <a:solidFill>
            <a:schemeClr val="tx1"/>
          </a:solidFill>
          <a:latin typeface="+mj-lt"/>
          <a:ea typeface="MS PGothic" pitchFamily="34" charset="-128"/>
          <a:cs typeface="ＭＳ Ｐゴシック" charset="0"/>
        </a:defRPr>
      </a:lvl1pPr>
      <a:lvl2pPr algn="ctr" rtl="0" eaLnBrk="1" fontAlgn="base" hangingPunct="1">
        <a:spcBef>
          <a:spcPct val="0"/>
        </a:spcBef>
        <a:spcAft>
          <a:spcPct val="0"/>
        </a:spcAft>
        <a:defRPr sz="3300">
          <a:solidFill>
            <a:schemeClr val="tx1"/>
          </a:solidFill>
          <a:latin typeface="Rockwell" charset="0"/>
          <a:ea typeface="MS PGothic" pitchFamily="34" charset="-128"/>
          <a:cs typeface="ＭＳ Ｐゴシック" charset="0"/>
        </a:defRPr>
      </a:lvl2pPr>
      <a:lvl3pPr algn="ctr" rtl="0" eaLnBrk="1" fontAlgn="base" hangingPunct="1">
        <a:spcBef>
          <a:spcPct val="0"/>
        </a:spcBef>
        <a:spcAft>
          <a:spcPct val="0"/>
        </a:spcAft>
        <a:defRPr sz="3300">
          <a:solidFill>
            <a:schemeClr val="tx1"/>
          </a:solidFill>
          <a:latin typeface="Rockwell" charset="0"/>
          <a:ea typeface="MS PGothic" pitchFamily="34" charset="-128"/>
          <a:cs typeface="ＭＳ Ｐゴシック" charset="0"/>
        </a:defRPr>
      </a:lvl3pPr>
      <a:lvl4pPr algn="ctr" rtl="0" eaLnBrk="1" fontAlgn="base" hangingPunct="1">
        <a:spcBef>
          <a:spcPct val="0"/>
        </a:spcBef>
        <a:spcAft>
          <a:spcPct val="0"/>
        </a:spcAft>
        <a:defRPr sz="3300">
          <a:solidFill>
            <a:schemeClr val="tx1"/>
          </a:solidFill>
          <a:latin typeface="Rockwell" charset="0"/>
          <a:ea typeface="MS PGothic" pitchFamily="34" charset="-128"/>
          <a:cs typeface="ＭＳ Ｐゴシック" charset="0"/>
        </a:defRPr>
      </a:lvl4pPr>
      <a:lvl5pPr algn="ctr" rtl="0" eaLnBrk="1" fontAlgn="base" hangingPunct="1">
        <a:spcBef>
          <a:spcPct val="0"/>
        </a:spcBef>
        <a:spcAft>
          <a:spcPct val="0"/>
        </a:spcAft>
        <a:defRPr sz="3300">
          <a:solidFill>
            <a:schemeClr val="tx1"/>
          </a:solidFill>
          <a:latin typeface="Rockwell" charset="0"/>
          <a:ea typeface="MS PGothic" pitchFamily="34" charset="-128"/>
          <a:cs typeface="ＭＳ Ｐゴシック" charset="0"/>
        </a:defRPr>
      </a:lvl5pPr>
      <a:lvl6pPr marL="342900" algn="ctr" rtl="0" eaLnBrk="1" fontAlgn="base" hangingPunct="1">
        <a:spcBef>
          <a:spcPct val="0"/>
        </a:spcBef>
        <a:spcAft>
          <a:spcPct val="0"/>
        </a:spcAft>
        <a:defRPr sz="3300">
          <a:solidFill>
            <a:schemeClr val="tx1"/>
          </a:solidFill>
          <a:latin typeface="Rockwell" charset="0"/>
          <a:ea typeface="ＭＳ Ｐゴシック" charset="0"/>
          <a:cs typeface="ＭＳ Ｐゴシック" charset="0"/>
        </a:defRPr>
      </a:lvl6pPr>
      <a:lvl7pPr marL="685800" algn="ctr" rtl="0" eaLnBrk="1" fontAlgn="base" hangingPunct="1">
        <a:spcBef>
          <a:spcPct val="0"/>
        </a:spcBef>
        <a:spcAft>
          <a:spcPct val="0"/>
        </a:spcAft>
        <a:defRPr sz="3300">
          <a:solidFill>
            <a:schemeClr val="tx1"/>
          </a:solidFill>
          <a:latin typeface="Rockwell" charset="0"/>
          <a:ea typeface="ＭＳ Ｐゴシック" charset="0"/>
          <a:cs typeface="ＭＳ Ｐゴシック" charset="0"/>
        </a:defRPr>
      </a:lvl7pPr>
      <a:lvl8pPr marL="1028700" algn="ctr" rtl="0" eaLnBrk="1" fontAlgn="base" hangingPunct="1">
        <a:spcBef>
          <a:spcPct val="0"/>
        </a:spcBef>
        <a:spcAft>
          <a:spcPct val="0"/>
        </a:spcAft>
        <a:defRPr sz="3300">
          <a:solidFill>
            <a:schemeClr val="tx1"/>
          </a:solidFill>
          <a:latin typeface="Rockwell" charset="0"/>
          <a:ea typeface="ＭＳ Ｐゴシック" charset="0"/>
          <a:cs typeface="ＭＳ Ｐゴシック" charset="0"/>
        </a:defRPr>
      </a:lvl8pPr>
      <a:lvl9pPr marL="1371600" algn="ctr" rtl="0" eaLnBrk="1" fontAlgn="base" hangingPunct="1">
        <a:spcBef>
          <a:spcPct val="0"/>
        </a:spcBef>
        <a:spcAft>
          <a:spcPct val="0"/>
        </a:spcAft>
        <a:defRPr sz="3300">
          <a:solidFill>
            <a:schemeClr val="tx1"/>
          </a:solidFill>
          <a:latin typeface="Rockwell" charset="0"/>
          <a:ea typeface="ＭＳ Ｐゴシック" charset="0"/>
          <a:cs typeface="ＭＳ Ｐゴシック"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ＭＳ Ｐゴシック"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MS PGothic" pitchFamily="34" charset="-128"/>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smtClean="0">
                <a:solidFill>
                  <a:srgbClr val="898989"/>
                </a:solidFill>
                <a:latin typeface="Calibri" pitchFamily="34" charset="0"/>
              </a:defRPr>
            </a:lvl1pPr>
          </a:lstStyle>
          <a:p>
            <a:pPr>
              <a:defRPr/>
            </a:pPr>
            <a:fld id="{E4300C5C-BD81-4789-A238-88181FE24E82}" type="datetimeFigureOut">
              <a:rPr lang="en-US" altLang="en-US"/>
              <a:pPr>
                <a:defRPr/>
              </a:pPr>
              <a:t>6/15/2020</a:t>
            </a:fld>
            <a:endParaRPr lang="en-US" alt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Calibri" pitchFamily="34" charset="0"/>
              </a:defRPr>
            </a:lvl1pPr>
          </a:lstStyle>
          <a:p>
            <a:pPr>
              <a:defRPr/>
            </a:pPr>
            <a:fld id="{D8ADB82A-2C0F-4974-BDE7-C1B7BDC98A05}" type="slidenum">
              <a:rPr lang="en-US" altLang="en-US"/>
              <a:pPr>
                <a:defRPr/>
              </a:pPr>
              <a:t>‹#›</a:t>
            </a:fld>
            <a:endParaRPr lang="en-US" altLang="en-US" dirty="0"/>
          </a:p>
        </p:txBody>
      </p:sp>
    </p:spTree>
    <p:extLst>
      <p:ext uri="{BB962C8B-B14F-4D97-AF65-F5344CB8AC3E}">
        <p14:creationId xmlns:p14="http://schemas.microsoft.com/office/powerpoint/2010/main" val="177737873"/>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Lst>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charset="0"/>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4"/>
          <p:cNvSpPr>
            <a:spLocks noChangeArrowheads="1"/>
          </p:cNvSpPr>
          <p:nvPr userDrawn="1"/>
        </p:nvSpPr>
        <p:spPr bwMode="auto">
          <a:xfrm>
            <a:off x="0" y="1143000"/>
            <a:ext cx="9144000" cy="5715000"/>
          </a:xfrm>
          <a:prstGeom prst="rect">
            <a:avLst/>
          </a:prstGeom>
          <a:solidFill>
            <a:srgbClr val="00559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27" name="Rectangle 25"/>
          <p:cNvSpPr>
            <a:spLocks noChangeArrowheads="1"/>
          </p:cNvSpPr>
          <p:nvPr userDrawn="1"/>
        </p:nvSpPr>
        <p:spPr bwMode="auto">
          <a:xfrm>
            <a:off x="0" y="0"/>
            <a:ext cx="9144000" cy="1143000"/>
          </a:xfrm>
          <a:prstGeom prst="rect">
            <a:avLst/>
          </a:prstGeom>
          <a:solidFill>
            <a:srgbClr val="FFE9B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28" name="Rectangle 27"/>
          <p:cNvSpPr>
            <a:spLocks noGrp="1" noChangeArrowheads="1"/>
          </p:cNvSpPr>
          <p:nvPr>
            <p:ph type="title"/>
          </p:nvPr>
        </p:nvSpPr>
        <p:spPr bwMode="auto">
          <a:xfrm>
            <a:off x="381000" y="1397002"/>
            <a:ext cx="8382000" cy="63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28"/>
          <p:cNvSpPr>
            <a:spLocks noGrp="1" noChangeArrowheads="1"/>
          </p:cNvSpPr>
          <p:nvPr>
            <p:ph type="body" idx="1"/>
          </p:nvPr>
        </p:nvSpPr>
        <p:spPr bwMode="auto">
          <a:xfrm>
            <a:off x="381000" y="2108201"/>
            <a:ext cx="83820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30"/>
          <p:cNvSpPr>
            <a:spLocks noChangeArrowheads="1"/>
          </p:cNvSpPr>
          <p:nvPr userDrawn="1"/>
        </p:nvSpPr>
        <p:spPr bwMode="auto">
          <a:xfrm>
            <a:off x="0" y="6705600"/>
            <a:ext cx="9144000" cy="152400"/>
          </a:xfrm>
          <a:prstGeom prst="rect">
            <a:avLst/>
          </a:prstGeom>
          <a:solidFill>
            <a:srgbClr val="FAEAB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pic>
        <p:nvPicPr>
          <p:cNvPr id="2" name="Picture 32" descr="LnI_Logo_2-color-RGB"/>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52400" y="228602"/>
            <a:ext cx="2057400" cy="59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5" descr="C:\Users\TAYH235\AppData\Local\Temp\vmware-tayh235\VMwareDnD\e500661f\PhotoBanner.jpg"/>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2667000" y="88900"/>
            <a:ext cx="6477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604855"/>
      </p:ext>
    </p:extLst>
  </p:cSld>
  <p:clrMap bg1="dk2" tx1="lt1" bg2="dk1" tx2="lt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xStyles>
    <p:titleStyle>
      <a:lvl1pPr algn="l" rtl="0" eaLnBrk="0" fontAlgn="base" hangingPunct="0">
        <a:spcBef>
          <a:spcPct val="0"/>
        </a:spcBef>
        <a:spcAft>
          <a:spcPct val="0"/>
        </a:spcAft>
        <a:defRPr sz="3200" b="1">
          <a:solidFill>
            <a:srgbClr val="FFE05B"/>
          </a:solidFill>
          <a:latin typeface="+mj-lt"/>
          <a:ea typeface="+mj-ea"/>
          <a:cs typeface="+mj-cs"/>
        </a:defRPr>
      </a:lvl1pPr>
      <a:lvl2pPr algn="l" rtl="0" eaLnBrk="0" fontAlgn="base" hangingPunct="0">
        <a:spcBef>
          <a:spcPct val="0"/>
        </a:spcBef>
        <a:spcAft>
          <a:spcPct val="0"/>
        </a:spcAft>
        <a:defRPr sz="3200" b="1">
          <a:solidFill>
            <a:srgbClr val="FFE05B"/>
          </a:solidFill>
          <a:latin typeface="Arial" charset="0"/>
        </a:defRPr>
      </a:lvl2pPr>
      <a:lvl3pPr algn="l" rtl="0" eaLnBrk="0" fontAlgn="base" hangingPunct="0">
        <a:spcBef>
          <a:spcPct val="0"/>
        </a:spcBef>
        <a:spcAft>
          <a:spcPct val="0"/>
        </a:spcAft>
        <a:defRPr sz="3200" b="1">
          <a:solidFill>
            <a:srgbClr val="FFE05B"/>
          </a:solidFill>
          <a:latin typeface="Arial" charset="0"/>
        </a:defRPr>
      </a:lvl3pPr>
      <a:lvl4pPr algn="l" rtl="0" eaLnBrk="0" fontAlgn="base" hangingPunct="0">
        <a:spcBef>
          <a:spcPct val="0"/>
        </a:spcBef>
        <a:spcAft>
          <a:spcPct val="0"/>
        </a:spcAft>
        <a:defRPr sz="3200" b="1">
          <a:solidFill>
            <a:srgbClr val="FFE05B"/>
          </a:solidFill>
          <a:latin typeface="Arial" charset="0"/>
        </a:defRPr>
      </a:lvl4pPr>
      <a:lvl5pPr algn="l" rtl="0" eaLnBrk="0" fontAlgn="base" hangingPunct="0">
        <a:spcBef>
          <a:spcPct val="0"/>
        </a:spcBef>
        <a:spcAft>
          <a:spcPct val="0"/>
        </a:spcAft>
        <a:defRPr sz="3200" b="1">
          <a:solidFill>
            <a:srgbClr val="FFE05B"/>
          </a:solidFill>
          <a:latin typeface="Arial" charset="0"/>
        </a:defRPr>
      </a:lvl5pPr>
      <a:lvl6pPr marL="457189" algn="l" rtl="0" fontAlgn="base">
        <a:spcBef>
          <a:spcPct val="0"/>
        </a:spcBef>
        <a:spcAft>
          <a:spcPct val="0"/>
        </a:spcAft>
        <a:defRPr sz="3200" b="1">
          <a:solidFill>
            <a:srgbClr val="FFE05B"/>
          </a:solidFill>
          <a:latin typeface="Arial" charset="0"/>
        </a:defRPr>
      </a:lvl6pPr>
      <a:lvl7pPr marL="914378" algn="l" rtl="0" fontAlgn="base">
        <a:spcBef>
          <a:spcPct val="0"/>
        </a:spcBef>
        <a:spcAft>
          <a:spcPct val="0"/>
        </a:spcAft>
        <a:defRPr sz="3200" b="1">
          <a:solidFill>
            <a:srgbClr val="FFE05B"/>
          </a:solidFill>
          <a:latin typeface="Arial" charset="0"/>
        </a:defRPr>
      </a:lvl7pPr>
      <a:lvl8pPr marL="1371566" algn="l" rtl="0" fontAlgn="base">
        <a:spcBef>
          <a:spcPct val="0"/>
        </a:spcBef>
        <a:spcAft>
          <a:spcPct val="0"/>
        </a:spcAft>
        <a:defRPr sz="3200" b="1">
          <a:solidFill>
            <a:srgbClr val="FFE05B"/>
          </a:solidFill>
          <a:latin typeface="Arial" charset="0"/>
        </a:defRPr>
      </a:lvl8pPr>
      <a:lvl9pPr marL="1828754" algn="l" rtl="0" fontAlgn="base">
        <a:spcBef>
          <a:spcPct val="0"/>
        </a:spcBef>
        <a:spcAft>
          <a:spcPct val="0"/>
        </a:spcAft>
        <a:defRPr sz="3200" b="1">
          <a:solidFill>
            <a:srgbClr val="FFE05B"/>
          </a:solidFill>
          <a:latin typeface="Arial" charset="0"/>
        </a:defRPr>
      </a:lvl9pPr>
    </p:titleStyle>
    <p:bodyStyle>
      <a:lvl1pPr marL="342892" indent="-342892" algn="l" rtl="0" eaLnBrk="0" fontAlgn="base" hangingPunct="0">
        <a:spcBef>
          <a:spcPct val="20000"/>
        </a:spcBef>
        <a:spcAft>
          <a:spcPct val="0"/>
        </a:spcAft>
        <a:buClr>
          <a:srgbClr val="EA6D1F"/>
        </a:buClr>
        <a:buFont typeface="Wingdings" panose="05000000000000000000" pitchFamily="2" charset="2"/>
        <a:buChar char="§"/>
        <a:defRPr sz="2800">
          <a:solidFill>
            <a:schemeClr val="bg1"/>
          </a:solidFill>
          <a:latin typeface="+mn-lt"/>
          <a:ea typeface="+mn-ea"/>
          <a:cs typeface="+mn-cs"/>
        </a:defRPr>
      </a:lvl1pPr>
      <a:lvl2pPr marL="742931" indent="-285743" algn="l" rtl="0" eaLnBrk="0" fontAlgn="base" hangingPunct="0">
        <a:spcBef>
          <a:spcPct val="20000"/>
        </a:spcBef>
        <a:spcAft>
          <a:spcPct val="0"/>
        </a:spcAft>
        <a:buClr>
          <a:srgbClr val="EA6D1F"/>
        </a:buClr>
        <a:buChar char="–"/>
        <a:defRPr sz="2400">
          <a:solidFill>
            <a:schemeClr val="bg1"/>
          </a:solidFill>
          <a:latin typeface="+mn-lt"/>
        </a:defRPr>
      </a:lvl2pPr>
      <a:lvl3pPr marL="1142972" indent="-228594" algn="l" rtl="0" eaLnBrk="0" fontAlgn="base" hangingPunct="0">
        <a:spcBef>
          <a:spcPct val="20000"/>
        </a:spcBef>
        <a:spcAft>
          <a:spcPct val="0"/>
        </a:spcAft>
        <a:buClr>
          <a:srgbClr val="EA6D1F"/>
        </a:buClr>
        <a:buChar char="•"/>
        <a:defRPr sz="2000">
          <a:solidFill>
            <a:schemeClr val="bg1"/>
          </a:solidFill>
          <a:latin typeface="+mn-lt"/>
        </a:defRPr>
      </a:lvl3pPr>
      <a:lvl4pPr marL="1600160" indent="-228594" algn="l" rtl="0" eaLnBrk="0" fontAlgn="base" hangingPunct="0">
        <a:spcBef>
          <a:spcPct val="20000"/>
        </a:spcBef>
        <a:spcAft>
          <a:spcPct val="0"/>
        </a:spcAft>
        <a:buClr>
          <a:srgbClr val="EA6D1F"/>
        </a:buClr>
        <a:buChar char="–"/>
        <a:defRPr>
          <a:solidFill>
            <a:schemeClr val="bg1"/>
          </a:solidFill>
          <a:latin typeface="+mn-lt"/>
        </a:defRPr>
      </a:lvl4pPr>
      <a:lvl5pPr marL="2057348" indent="-228594" algn="l" rtl="0" eaLnBrk="0" fontAlgn="base" hangingPunct="0">
        <a:spcBef>
          <a:spcPct val="20000"/>
        </a:spcBef>
        <a:spcAft>
          <a:spcPct val="0"/>
        </a:spcAft>
        <a:buClr>
          <a:srgbClr val="EA6D1F"/>
        </a:buClr>
        <a:buChar char="»"/>
        <a:defRPr>
          <a:solidFill>
            <a:schemeClr val="bg1"/>
          </a:solidFill>
          <a:latin typeface="+mn-lt"/>
        </a:defRPr>
      </a:lvl5pPr>
      <a:lvl6pPr marL="2514537" indent="-228594" algn="l" rtl="0" fontAlgn="base">
        <a:spcBef>
          <a:spcPct val="20000"/>
        </a:spcBef>
        <a:spcAft>
          <a:spcPct val="0"/>
        </a:spcAft>
        <a:buClr>
          <a:srgbClr val="EA6D1F"/>
        </a:buClr>
        <a:buChar char="»"/>
        <a:defRPr>
          <a:solidFill>
            <a:schemeClr val="bg1"/>
          </a:solidFill>
          <a:latin typeface="+mn-lt"/>
        </a:defRPr>
      </a:lvl6pPr>
      <a:lvl7pPr marL="2971726" indent="-228594" algn="l" rtl="0" fontAlgn="base">
        <a:spcBef>
          <a:spcPct val="20000"/>
        </a:spcBef>
        <a:spcAft>
          <a:spcPct val="0"/>
        </a:spcAft>
        <a:buClr>
          <a:srgbClr val="EA6D1F"/>
        </a:buClr>
        <a:buChar char="»"/>
        <a:defRPr>
          <a:solidFill>
            <a:schemeClr val="bg1"/>
          </a:solidFill>
          <a:latin typeface="+mn-lt"/>
        </a:defRPr>
      </a:lvl7pPr>
      <a:lvl8pPr marL="3428915" indent="-228594" algn="l" rtl="0" fontAlgn="base">
        <a:spcBef>
          <a:spcPct val="20000"/>
        </a:spcBef>
        <a:spcAft>
          <a:spcPct val="0"/>
        </a:spcAft>
        <a:buClr>
          <a:srgbClr val="EA6D1F"/>
        </a:buClr>
        <a:buChar char="»"/>
        <a:defRPr>
          <a:solidFill>
            <a:schemeClr val="bg1"/>
          </a:solidFill>
          <a:latin typeface="+mn-lt"/>
        </a:defRPr>
      </a:lvl8pPr>
      <a:lvl9pPr marL="3886103" indent="-228594" algn="l" rtl="0" fontAlgn="base">
        <a:spcBef>
          <a:spcPct val="20000"/>
        </a:spcBef>
        <a:spcAft>
          <a:spcPct val="0"/>
        </a:spcAft>
        <a:buClr>
          <a:srgbClr val="EA6D1F"/>
        </a:buClr>
        <a:buChar char="»"/>
        <a:defRPr>
          <a:solidFill>
            <a:schemeClr val="bg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ni.wa.gov/agency/outreach/novel-coronavirus-outbreak-covid-19-resources" TargetMode="External"/><Relationship Id="rId2" Type="http://schemas.openxmlformats.org/officeDocument/2006/relationships/notesSlide" Target="../notesSlides/notesSlide6.xml"/><Relationship Id="rId1" Type="http://schemas.openxmlformats.org/officeDocument/2006/relationships/slideLayout" Target="../slideLayouts/slideLayout52.xml"/><Relationship Id="rId4" Type="http://schemas.openxmlformats.org/officeDocument/2006/relationships/hyperlink" Target="https://lni.wa.gov/safety-health/preventing-injuries-illnesses/request-consulta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edwp235@lni.wa.gov" TargetMode="External"/><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hyperlink" Target="https://lni.wa.gov/safety-healt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5.xml"/><Relationship Id="rId5" Type="http://schemas.openxmlformats.org/officeDocument/2006/relationships/image" Target="../media/image12.emf"/><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5.xml"/><Relationship Id="rId4" Type="http://schemas.openxmlformats.org/officeDocument/2006/relationships/image" Target="cid:image002.png@01D6382B.7A54DF2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s://www.arcgis.com/apps/webappviewer/index.html?id=d9533c3de07a4e65b53084a46b8b9126" TargetMode="External"/><Relationship Id="rId2" Type="http://schemas.openxmlformats.org/officeDocument/2006/relationships/image" Target="../media/image21.png"/><Relationship Id="rId1" Type="http://schemas.openxmlformats.org/officeDocument/2006/relationships/slideLayout" Target="../slideLayouts/slideLayout25.xml"/><Relationship Id="rId5" Type="http://schemas.openxmlformats.org/officeDocument/2006/relationships/hyperlink" Target="https://re.startup425.org/" TargetMode="External"/><Relationship Id="rId4" Type="http://schemas.openxmlformats.org/officeDocument/2006/relationships/hyperlink" Target="https://oneredmond.org/eastside-recovery-hub/emergency-tools-and-resourc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6.emf"/><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sv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30.jpeg"/><Relationship Id="rId5" Type="http://schemas.openxmlformats.org/officeDocument/2006/relationships/image" Target="../media/image28.sv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hyperlink" Target="https://cityofredmond.maps.arcgis.com/apps/Cascade/index.html?appid=64cb5dd6ff444d3aa2fd1d16abb75db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8" Type="http://schemas.openxmlformats.org/officeDocument/2006/relationships/hyperlink" Target="https://burienwa.gov/city_hall/taxes" TargetMode="External"/><Relationship Id="rId13" Type="http://schemas.openxmlformats.org/officeDocument/2006/relationships/hyperlink" Target="https://re.startup425.org/" TargetMode="External"/><Relationship Id="rId3" Type="http://schemas.openxmlformats.org/officeDocument/2006/relationships/hyperlink" Target="https://bellevuewa.gov/city-news/short-term-restaurant-parking?mc_cid=af08df8893&amp;mc_eid=a723c0c277" TargetMode="External"/><Relationship Id="rId7" Type="http://schemas.openxmlformats.org/officeDocument/2006/relationships/hyperlink" Target="https://www.burienwa.gov/residents/public_safety/emergency_management/COVID_19/COVID_19_resources_for_businesses" TargetMode="External"/><Relationship Id="rId12" Type="http://schemas.openxmlformats.org/officeDocument/2006/relationships/hyperlink" Target="http://mrsc.org/getmedia/7d3521cf-3e2e-4fba-a71f-5d6891572187/i75covidmeal.pdf.aspx" TargetMode="External"/><Relationship Id="rId17" Type="http://schemas.openxmlformats.org/officeDocument/2006/relationships/hyperlink" Target="https://cityofleavenworth.com/downtown-leavenworth-front-street-closure-may-15-2020/" TargetMode="External"/><Relationship Id="rId2" Type="http://schemas.openxmlformats.org/officeDocument/2006/relationships/hyperlink" Target="https://bellevuewa.gov/city-government/departments/city-managers-office/communications/emergencies/covid-19/business-resources" TargetMode="External"/><Relationship Id="rId16" Type="http://schemas.openxmlformats.org/officeDocument/2006/relationships/hyperlink" Target="https://my.spokanecity.org/economicdevelopment/small-business-resources/restaurant-retail-space/" TargetMode="External"/><Relationship Id="rId1" Type="http://schemas.openxmlformats.org/officeDocument/2006/relationships/slideLayout" Target="../slideLayouts/slideLayout2.xml"/><Relationship Id="rId6" Type="http://schemas.openxmlformats.org/officeDocument/2006/relationships/hyperlink" Target="http://www.bothellwa.gov/DocumentCenter/View/11629/Temp-Outdoor-Seating---Private-Parking" TargetMode="External"/><Relationship Id="rId11" Type="http://schemas.openxmlformats.org/officeDocument/2006/relationships/hyperlink" Target="https://www.issaquahwa.gov/3199/Business-Resources" TargetMode="External"/><Relationship Id="rId5" Type="http://schemas.openxmlformats.org/officeDocument/2006/relationships/hyperlink" Target="https://bellevuewa.gov/city-government/departments/development/permits/right-way-permits/street-use-permit" TargetMode="External"/><Relationship Id="rId15" Type="http://schemas.openxmlformats.org/officeDocument/2006/relationships/hyperlink" Target="https://www.everettforeverett.com/safeopening" TargetMode="External"/><Relationship Id="rId10" Type="http://schemas.openxmlformats.org/officeDocument/2006/relationships/hyperlink" Target="http://www.supportenumclaw.com/" TargetMode="External"/><Relationship Id="rId4" Type="http://schemas.openxmlformats.org/officeDocument/2006/relationships/hyperlink" Target="https://bellevuewa.gov/city-news/deferred-business-taxes?mc_cid=af08df8893&amp;mc_eid=a723c0c277" TargetMode="External"/><Relationship Id="rId9" Type="http://schemas.openxmlformats.org/officeDocument/2006/relationships/hyperlink" Target="http://www.desmoineswa.gov/DocumentCenter/View/5008/EATS-Program" TargetMode="External"/><Relationship Id="rId14" Type="http://schemas.openxmlformats.org/officeDocument/2006/relationships/hyperlink" Target="https://www.arcgis.com/apps/webappviewer/index.html?id=d9533c3de07a4e65b53084a46b8b9126"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hyperlink" Target="https://lni.wa.gov/dA/1d2a778d31/dd1180.pdf" TargetMode="External"/><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hyperlink" Target="https://lni.wa.gov/dA/36e85758be/DD17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5035269" cy="1927225"/>
          </a:xfrm>
        </p:spPr>
        <p:txBody>
          <a:bodyPr>
            <a:normAutofit/>
          </a:bodyPr>
          <a:lstStyle/>
          <a:p>
            <a:br>
              <a:rPr lang="en-US" sz="3200">
                <a:latin typeface="Calibri Light" pitchFamily="34" charset="0"/>
              </a:rPr>
            </a:br>
            <a:endParaRPr lang="en-US" sz="3200">
              <a:latin typeface="Calibri Light" pitchFamily="34" charset="0"/>
            </a:endParaRPr>
          </a:p>
        </p:txBody>
      </p:sp>
      <p:sp>
        <p:nvSpPr>
          <p:cNvPr id="3" name="Subtitle 2"/>
          <p:cNvSpPr>
            <a:spLocks noGrp="1"/>
          </p:cNvSpPr>
          <p:nvPr>
            <p:ph type="subTitle" idx="1"/>
          </p:nvPr>
        </p:nvSpPr>
        <p:spPr>
          <a:xfrm>
            <a:off x="685800" y="3505199"/>
            <a:ext cx="7848600" cy="3227373"/>
          </a:xfrm>
        </p:spPr>
        <p:txBody>
          <a:bodyPr anchor="b">
            <a:normAutofit/>
          </a:bodyPr>
          <a:lstStyle/>
          <a:p>
            <a:pPr marL="0" marR="0" algn="ctr">
              <a:spcBef>
                <a:spcPts val="0"/>
              </a:spcBef>
              <a:spcAft>
                <a:spcPts val="0"/>
              </a:spcAft>
            </a:pPr>
            <a:r>
              <a:rPr lang="en-US" sz="2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 Cities Can Help Neighborhood Businesses Survive and Thrive in Phases 1.5 and 2</a:t>
            </a:r>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600" dirty="0">
              <a:latin typeface="Calibri Light" pitchFamily="34" charset="0"/>
            </a:endParaRPr>
          </a:p>
          <a:p>
            <a:pPr algn="r"/>
            <a:r>
              <a:rPr lang="en-US" sz="1600" dirty="0">
                <a:latin typeface="Calibri Light" pitchFamily="34" charset="0"/>
              </a:rPr>
              <a:t>June 15, 2020</a:t>
            </a:r>
          </a:p>
          <a:p>
            <a:endParaRPr lang="en-US" sz="1600" dirty="0"/>
          </a:p>
          <a:p>
            <a:endParaRPr lang="en-US" sz="1600" dirty="0"/>
          </a:p>
          <a:p>
            <a:endParaRPr lang="en-US" sz="1600" dirty="0"/>
          </a:p>
          <a:p>
            <a:endParaRPr lang="en-US" sz="1600" dirty="0"/>
          </a:p>
        </p:txBody>
      </p:sp>
      <p:pic>
        <p:nvPicPr>
          <p:cNvPr id="5" name="Picture 4" descr="A close up of a sign&#10;&#10;Description automatically generated">
            <a:extLst>
              <a:ext uri="{FF2B5EF4-FFF2-40B4-BE49-F238E27FC236}">
                <a16:creationId xmlns:a16="http://schemas.microsoft.com/office/drawing/2014/main" id="{F0A571BE-33F3-49F3-99FB-3A094FD338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3336" y="640080"/>
            <a:ext cx="2745368" cy="14630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1905000"/>
            <a:ext cx="6914388" cy="857250"/>
          </a:xfrm>
          <a:prstGeom prst="rect">
            <a:avLst/>
          </a:prstGeom>
        </p:spPr>
        <p:txBody>
          <a:bodyPr/>
          <a:lstStyle>
            <a:lvl1pPr marL="342900" indent="-342900" algn="l" rtl="0" eaLnBrk="0" fontAlgn="base" hangingPunct="0">
              <a:spcBef>
                <a:spcPct val="20000"/>
              </a:spcBef>
              <a:spcAft>
                <a:spcPct val="0"/>
              </a:spcAft>
              <a:buClr>
                <a:srgbClr val="EA6D1F"/>
              </a:buClr>
              <a:buFont typeface="Wingdings" panose="05000000000000000000" pitchFamily="2" charset="2"/>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lr>
                <a:srgbClr val="EA6D1F"/>
              </a:buClr>
              <a:buChar char="–"/>
              <a:defRPr sz="2400">
                <a:solidFill>
                  <a:schemeClr val="bg1"/>
                </a:solidFill>
                <a:latin typeface="+mn-lt"/>
              </a:defRPr>
            </a:lvl2pPr>
            <a:lvl3pPr marL="1143000" indent="-228600" algn="l" rtl="0" eaLnBrk="0" fontAlgn="base" hangingPunct="0">
              <a:spcBef>
                <a:spcPct val="20000"/>
              </a:spcBef>
              <a:spcAft>
                <a:spcPct val="0"/>
              </a:spcAft>
              <a:buClr>
                <a:srgbClr val="EA6D1F"/>
              </a:buClr>
              <a:buChar char="•"/>
              <a:defRPr sz="2000">
                <a:solidFill>
                  <a:schemeClr val="bg1"/>
                </a:solidFill>
                <a:latin typeface="+mn-lt"/>
              </a:defRPr>
            </a:lvl3pPr>
            <a:lvl4pPr marL="1600200" indent="-228600" algn="l" rtl="0" eaLnBrk="0" fontAlgn="base" hangingPunct="0">
              <a:spcBef>
                <a:spcPct val="20000"/>
              </a:spcBef>
              <a:spcAft>
                <a:spcPct val="0"/>
              </a:spcAft>
              <a:buClr>
                <a:srgbClr val="EA6D1F"/>
              </a:buClr>
              <a:buChar char="–"/>
              <a:defRPr>
                <a:solidFill>
                  <a:schemeClr val="bg1"/>
                </a:solidFill>
                <a:latin typeface="+mn-lt"/>
              </a:defRPr>
            </a:lvl4pPr>
            <a:lvl5pPr marL="2057400" indent="-228600" algn="l" rtl="0" eaLnBrk="0" fontAlgn="base" hangingPunct="0">
              <a:spcBef>
                <a:spcPct val="20000"/>
              </a:spcBef>
              <a:spcAft>
                <a:spcPct val="0"/>
              </a:spcAft>
              <a:buClr>
                <a:srgbClr val="EA6D1F"/>
              </a:buClr>
              <a:buChar char="»"/>
              <a:defRPr>
                <a:solidFill>
                  <a:schemeClr val="bg1"/>
                </a:solidFill>
                <a:latin typeface="+mn-lt"/>
              </a:defRPr>
            </a:lvl5pPr>
            <a:lvl6pPr marL="2514600" indent="-228600" algn="l" rtl="0" fontAlgn="base">
              <a:spcBef>
                <a:spcPct val="20000"/>
              </a:spcBef>
              <a:spcAft>
                <a:spcPct val="0"/>
              </a:spcAft>
              <a:buClr>
                <a:srgbClr val="EA6D1F"/>
              </a:buClr>
              <a:buChar char="»"/>
              <a:defRPr>
                <a:solidFill>
                  <a:schemeClr val="bg1"/>
                </a:solidFill>
                <a:latin typeface="+mn-lt"/>
              </a:defRPr>
            </a:lvl6pPr>
            <a:lvl7pPr marL="2971800" indent="-228600" algn="l" rtl="0" fontAlgn="base">
              <a:spcBef>
                <a:spcPct val="20000"/>
              </a:spcBef>
              <a:spcAft>
                <a:spcPct val="0"/>
              </a:spcAft>
              <a:buClr>
                <a:srgbClr val="EA6D1F"/>
              </a:buClr>
              <a:buChar char="»"/>
              <a:defRPr>
                <a:solidFill>
                  <a:schemeClr val="bg1"/>
                </a:solidFill>
                <a:latin typeface="+mn-lt"/>
              </a:defRPr>
            </a:lvl7pPr>
            <a:lvl8pPr marL="3429000" indent="-228600" algn="l" rtl="0" fontAlgn="base">
              <a:spcBef>
                <a:spcPct val="20000"/>
              </a:spcBef>
              <a:spcAft>
                <a:spcPct val="0"/>
              </a:spcAft>
              <a:buClr>
                <a:srgbClr val="EA6D1F"/>
              </a:buClr>
              <a:buChar char="»"/>
              <a:defRPr>
                <a:solidFill>
                  <a:schemeClr val="bg1"/>
                </a:solidFill>
                <a:latin typeface="+mn-lt"/>
              </a:defRPr>
            </a:lvl8pPr>
            <a:lvl9pPr marL="3886200" indent="-228600" algn="l" rtl="0" fontAlgn="base">
              <a:spcBef>
                <a:spcPct val="20000"/>
              </a:spcBef>
              <a:spcAft>
                <a:spcPct val="0"/>
              </a:spcAft>
              <a:buClr>
                <a:srgbClr val="EA6D1F"/>
              </a:buClr>
              <a:buChar char="»"/>
              <a:defRPr>
                <a:solidFill>
                  <a:schemeClr val="bg1"/>
                </a:solidFill>
                <a:latin typeface="+mn-lt"/>
              </a:defRPr>
            </a:lvl9pPr>
          </a:lstStyle>
          <a:p>
            <a:pPr marL="0" indent="0" defTabSz="914378" eaLnBrk="1" hangingPunct="1">
              <a:buNone/>
              <a:defRPr/>
            </a:pPr>
            <a:r>
              <a:rPr lang="en-US" altLang="en-US" kern="0" dirty="0">
                <a:solidFill>
                  <a:srgbClr val="FFE05B"/>
                </a:solidFill>
                <a:latin typeface="Arial"/>
              </a:rPr>
              <a:t>Additional Resources</a:t>
            </a:r>
          </a:p>
          <a:p>
            <a:pPr marL="0" indent="0" defTabSz="914378" eaLnBrk="1" hangingPunct="1">
              <a:buNone/>
              <a:defRPr/>
            </a:pPr>
            <a:endParaRPr lang="en-US" altLang="en-US" sz="1800" kern="0" dirty="0">
              <a:solidFill>
                <a:srgbClr val="FFFCB7"/>
              </a:solidFill>
              <a:latin typeface="Arial"/>
            </a:endParaRPr>
          </a:p>
          <a:p>
            <a:pPr marL="342892" indent="-342892" defTabSz="914378" eaLnBrk="1" hangingPunct="1">
              <a:defRPr/>
            </a:pPr>
            <a:endParaRPr lang="en-US" altLang="en-US" kern="0" dirty="0">
              <a:solidFill>
                <a:srgbClr val="FFFCB7"/>
              </a:solidFill>
              <a:latin typeface="Arial"/>
            </a:endParaRPr>
          </a:p>
          <a:p>
            <a:pPr marL="342892" indent="-342892" defTabSz="914378" eaLnBrk="1" hangingPunct="1">
              <a:defRPr/>
            </a:pPr>
            <a:endParaRPr lang="en-US" altLang="en-US" kern="0" dirty="0">
              <a:solidFill>
                <a:srgbClr val="FFFCB7"/>
              </a:solidFill>
              <a:latin typeface="Arial"/>
            </a:endParaRPr>
          </a:p>
        </p:txBody>
      </p:sp>
      <p:sp>
        <p:nvSpPr>
          <p:cNvPr id="80899" name="TextBox 2"/>
          <p:cNvSpPr txBox="1">
            <a:spLocks noChangeArrowheads="1"/>
          </p:cNvSpPr>
          <p:nvPr/>
        </p:nvSpPr>
        <p:spPr bwMode="auto">
          <a:xfrm>
            <a:off x="1295400" y="2667001"/>
            <a:ext cx="5943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algn="ctr" defTabSz="914378" fontAlgn="base">
              <a:spcBef>
                <a:spcPct val="0"/>
              </a:spcBef>
              <a:spcAft>
                <a:spcPct val="0"/>
              </a:spcAft>
              <a:buClrTx/>
              <a:buNone/>
            </a:pPr>
            <a:r>
              <a:rPr lang="en-US" altLang="en-US" sz="1800" dirty="0">
                <a:solidFill>
                  <a:srgbClr val="FFFFFF"/>
                </a:solidFill>
              </a:rPr>
              <a:t>Information on Paid sick leave, Workers Compensation, or Workplace Safety &amp; Health</a:t>
            </a:r>
          </a:p>
          <a:p>
            <a:pPr algn="ctr" defTabSz="914378" fontAlgn="base">
              <a:spcBef>
                <a:spcPct val="0"/>
              </a:spcBef>
              <a:spcAft>
                <a:spcPct val="0"/>
              </a:spcAft>
              <a:buClrTx/>
              <a:buNone/>
            </a:pPr>
            <a:endParaRPr lang="en-US" altLang="en-US" sz="800" dirty="0">
              <a:solidFill>
                <a:srgbClr val="FFFFFF"/>
              </a:solidFill>
              <a:hlinkClick r:id="rId3"/>
            </a:endParaRPr>
          </a:p>
          <a:p>
            <a:pPr algn="ctr" defTabSz="914378" fontAlgn="base">
              <a:spcBef>
                <a:spcPct val="0"/>
              </a:spcBef>
              <a:spcAft>
                <a:spcPct val="0"/>
              </a:spcAft>
              <a:buClrTx/>
              <a:buNone/>
            </a:pPr>
            <a:r>
              <a:rPr lang="en-US" altLang="en-US" sz="1800" dirty="0">
                <a:solidFill>
                  <a:srgbClr val="FFFFFF"/>
                </a:solidFill>
                <a:hlinkClick r:id="rId3"/>
              </a:rPr>
              <a:t>https://www.lni.wa.gov/agency/outreach/novel-coronavirus-outbreak-covid-19-resources</a:t>
            </a:r>
            <a:endParaRPr lang="en-US" altLang="en-US" sz="1800" dirty="0">
              <a:solidFill>
                <a:srgbClr val="FFFFFF"/>
              </a:solidFill>
            </a:endParaRPr>
          </a:p>
          <a:p>
            <a:pPr algn="ctr" defTabSz="914378" fontAlgn="base">
              <a:spcBef>
                <a:spcPct val="0"/>
              </a:spcBef>
              <a:spcAft>
                <a:spcPct val="0"/>
              </a:spcAft>
              <a:buClrTx/>
              <a:buNone/>
            </a:pPr>
            <a:endParaRPr lang="en-US" altLang="en-US" sz="1800" dirty="0">
              <a:solidFill>
                <a:srgbClr val="FFFFFF"/>
              </a:solidFill>
            </a:endParaRPr>
          </a:p>
          <a:p>
            <a:pPr algn="ctr" defTabSz="914378" fontAlgn="base">
              <a:spcBef>
                <a:spcPct val="0"/>
              </a:spcBef>
              <a:spcAft>
                <a:spcPct val="0"/>
              </a:spcAft>
              <a:buClrTx/>
              <a:buNone/>
            </a:pPr>
            <a:endParaRPr lang="en-US" altLang="en-US" sz="1800" dirty="0">
              <a:solidFill>
                <a:srgbClr val="FFFFFF"/>
              </a:solidFill>
            </a:endParaRPr>
          </a:p>
          <a:p>
            <a:pPr algn="ctr" defTabSz="914378" fontAlgn="base">
              <a:spcBef>
                <a:spcPct val="0"/>
              </a:spcBef>
              <a:spcAft>
                <a:spcPct val="0"/>
              </a:spcAft>
              <a:buClrTx/>
              <a:buNone/>
            </a:pPr>
            <a:r>
              <a:rPr lang="en-US" altLang="en-US" sz="1800" dirty="0">
                <a:solidFill>
                  <a:srgbClr val="FFFFFF"/>
                </a:solidFill>
              </a:rPr>
              <a:t>Request free a consultation</a:t>
            </a:r>
          </a:p>
          <a:p>
            <a:pPr algn="ctr" defTabSz="914378" fontAlgn="base">
              <a:spcBef>
                <a:spcPct val="0"/>
              </a:spcBef>
              <a:spcAft>
                <a:spcPct val="0"/>
              </a:spcAft>
              <a:buClrTx/>
              <a:buNone/>
            </a:pPr>
            <a:endParaRPr lang="en-US" altLang="en-US" sz="800" dirty="0">
              <a:solidFill>
                <a:srgbClr val="FFFFFF"/>
              </a:solidFill>
            </a:endParaRPr>
          </a:p>
          <a:p>
            <a:pPr algn="ctr" defTabSz="914378" fontAlgn="base">
              <a:spcBef>
                <a:spcPct val="0"/>
              </a:spcBef>
              <a:spcAft>
                <a:spcPct val="0"/>
              </a:spcAft>
              <a:buClrTx/>
              <a:buNone/>
            </a:pPr>
            <a:r>
              <a:rPr lang="en-US" altLang="en-US" sz="1800" dirty="0">
                <a:solidFill>
                  <a:srgbClr val="FFFFFF"/>
                </a:solidFill>
                <a:hlinkClick r:id="rId4"/>
              </a:rPr>
              <a:t>https://lni.wa.gov/safety-health/preventing-injuries-illnesses/request-consultation/</a:t>
            </a:r>
            <a:r>
              <a:rPr lang="en-US" altLang="en-US" sz="1800" dirty="0">
                <a:solidFill>
                  <a:srgbClr val="FFFFFF"/>
                </a:solidFill>
              </a:rPr>
              <a:t> </a:t>
            </a:r>
          </a:p>
          <a:p>
            <a:pPr defTabSz="914378" fontAlgn="base">
              <a:spcBef>
                <a:spcPct val="0"/>
              </a:spcBef>
              <a:spcAft>
                <a:spcPct val="0"/>
              </a:spcAft>
              <a:buClrTx/>
              <a:buNone/>
            </a:pPr>
            <a:endParaRPr lang="en-US" altLang="en-US" sz="1800"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1905000"/>
            <a:ext cx="6914388" cy="857250"/>
          </a:xfrm>
          <a:prstGeom prst="rect">
            <a:avLst/>
          </a:prstGeom>
        </p:spPr>
        <p:txBody>
          <a:bodyPr/>
          <a:lstStyle>
            <a:lvl1pPr marL="342900" indent="-342900" algn="l" rtl="0" eaLnBrk="0" fontAlgn="base" hangingPunct="0">
              <a:spcBef>
                <a:spcPct val="20000"/>
              </a:spcBef>
              <a:spcAft>
                <a:spcPct val="0"/>
              </a:spcAft>
              <a:buClr>
                <a:srgbClr val="EA6D1F"/>
              </a:buClr>
              <a:buFont typeface="Wingdings" panose="05000000000000000000" pitchFamily="2" charset="2"/>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lr>
                <a:srgbClr val="EA6D1F"/>
              </a:buClr>
              <a:buChar char="–"/>
              <a:defRPr sz="2400">
                <a:solidFill>
                  <a:schemeClr val="bg1"/>
                </a:solidFill>
                <a:latin typeface="+mn-lt"/>
              </a:defRPr>
            </a:lvl2pPr>
            <a:lvl3pPr marL="1143000" indent="-228600" algn="l" rtl="0" eaLnBrk="0" fontAlgn="base" hangingPunct="0">
              <a:spcBef>
                <a:spcPct val="20000"/>
              </a:spcBef>
              <a:spcAft>
                <a:spcPct val="0"/>
              </a:spcAft>
              <a:buClr>
                <a:srgbClr val="EA6D1F"/>
              </a:buClr>
              <a:buChar char="•"/>
              <a:defRPr sz="2000">
                <a:solidFill>
                  <a:schemeClr val="bg1"/>
                </a:solidFill>
                <a:latin typeface="+mn-lt"/>
              </a:defRPr>
            </a:lvl3pPr>
            <a:lvl4pPr marL="1600200" indent="-228600" algn="l" rtl="0" eaLnBrk="0" fontAlgn="base" hangingPunct="0">
              <a:spcBef>
                <a:spcPct val="20000"/>
              </a:spcBef>
              <a:spcAft>
                <a:spcPct val="0"/>
              </a:spcAft>
              <a:buClr>
                <a:srgbClr val="EA6D1F"/>
              </a:buClr>
              <a:buChar char="–"/>
              <a:defRPr>
                <a:solidFill>
                  <a:schemeClr val="bg1"/>
                </a:solidFill>
                <a:latin typeface="+mn-lt"/>
              </a:defRPr>
            </a:lvl4pPr>
            <a:lvl5pPr marL="2057400" indent="-228600" algn="l" rtl="0" eaLnBrk="0" fontAlgn="base" hangingPunct="0">
              <a:spcBef>
                <a:spcPct val="20000"/>
              </a:spcBef>
              <a:spcAft>
                <a:spcPct val="0"/>
              </a:spcAft>
              <a:buClr>
                <a:srgbClr val="EA6D1F"/>
              </a:buClr>
              <a:buChar char="»"/>
              <a:defRPr>
                <a:solidFill>
                  <a:schemeClr val="bg1"/>
                </a:solidFill>
                <a:latin typeface="+mn-lt"/>
              </a:defRPr>
            </a:lvl5pPr>
            <a:lvl6pPr marL="2514600" indent="-228600" algn="l" rtl="0" fontAlgn="base">
              <a:spcBef>
                <a:spcPct val="20000"/>
              </a:spcBef>
              <a:spcAft>
                <a:spcPct val="0"/>
              </a:spcAft>
              <a:buClr>
                <a:srgbClr val="EA6D1F"/>
              </a:buClr>
              <a:buChar char="»"/>
              <a:defRPr>
                <a:solidFill>
                  <a:schemeClr val="bg1"/>
                </a:solidFill>
                <a:latin typeface="+mn-lt"/>
              </a:defRPr>
            </a:lvl6pPr>
            <a:lvl7pPr marL="2971800" indent="-228600" algn="l" rtl="0" fontAlgn="base">
              <a:spcBef>
                <a:spcPct val="20000"/>
              </a:spcBef>
              <a:spcAft>
                <a:spcPct val="0"/>
              </a:spcAft>
              <a:buClr>
                <a:srgbClr val="EA6D1F"/>
              </a:buClr>
              <a:buChar char="»"/>
              <a:defRPr>
                <a:solidFill>
                  <a:schemeClr val="bg1"/>
                </a:solidFill>
                <a:latin typeface="+mn-lt"/>
              </a:defRPr>
            </a:lvl7pPr>
            <a:lvl8pPr marL="3429000" indent="-228600" algn="l" rtl="0" fontAlgn="base">
              <a:spcBef>
                <a:spcPct val="20000"/>
              </a:spcBef>
              <a:spcAft>
                <a:spcPct val="0"/>
              </a:spcAft>
              <a:buClr>
                <a:srgbClr val="EA6D1F"/>
              </a:buClr>
              <a:buChar char="»"/>
              <a:defRPr>
                <a:solidFill>
                  <a:schemeClr val="bg1"/>
                </a:solidFill>
                <a:latin typeface="+mn-lt"/>
              </a:defRPr>
            </a:lvl8pPr>
            <a:lvl9pPr marL="3886200" indent="-228600" algn="l" rtl="0" fontAlgn="base">
              <a:spcBef>
                <a:spcPct val="20000"/>
              </a:spcBef>
              <a:spcAft>
                <a:spcPct val="0"/>
              </a:spcAft>
              <a:buClr>
                <a:srgbClr val="EA6D1F"/>
              </a:buClr>
              <a:buChar char="»"/>
              <a:defRPr>
                <a:solidFill>
                  <a:schemeClr val="bg1"/>
                </a:solidFill>
                <a:latin typeface="+mn-lt"/>
              </a:defRPr>
            </a:lvl9pPr>
          </a:lstStyle>
          <a:p>
            <a:pPr marL="0" indent="0" defTabSz="914378" eaLnBrk="1" hangingPunct="1">
              <a:buNone/>
              <a:defRPr/>
            </a:pPr>
            <a:r>
              <a:rPr lang="en-US" altLang="en-US" kern="0" dirty="0">
                <a:solidFill>
                  <a:srgbClr val="FFE05B"/>
                </a:solidFill>
                <a:latin typeface="Arial"/>
              </a:rPr>
              <a:t>Contact Information</a:t>
            </a:r>
          </a:p>
          <a:p>
            <a:pPr marL="0" indent="0" defTabSz="914378" eaLnBrk="1" hangingPunct="1">
              <a:buNone/>
              <a:defRPr/>
            </a:pPr>
            <a:endParaRPr lang="en-US" altLang="en-US" sz="1800" kern="0" dirty="0">
              <a:solidFill>
                <a:srgbClr val="FFFCB7"/>
              </a:solidFill>
              <a:latin typeface="Arial"/>
            </a:endParaRPr>
          </a:p>
          <a:p>
            <a:pPr marL="342892" indent="-342892" defTabSz="914378" eaLnBrk="1" hangingPunct="1">
              <a:defRPr/>
            </a:pPr>
            <a:endParaRPr lang="en-US" altLang="en-US" kern="0" dirty="0">
              <a:solidFill>
                <a:srgbClr val="FFFCB7"/>
              </a:solidFill>
              <a:latin typeface="Arial"/>
            </a:endParaRPr>
          </a:p>
          <a:p>
            <a:pPr marL="342892" indent="-342892" defTabSz="914378" eaLnBrk="1" hangingPunct="1">
              <a:defRPr/>
            </a:pPr>
            <a:endParaRPr lang="en-US" altLang="en-US" kern="0" dirty="0">
              <a:solidFill>
                <a:srgbClr val="FFFCB7"/>
              </a:solidFill>
              <a:latin typeface="Arial"/>
            </a:endParaRPr>
          </a:p>
        </p:txBody>
      </p:sp>
      <p:sp>
        <p:nvSpPr>
          <p:cNvPr id="80899" name="TextBox 2"/>
          <p:cNvSpPr txBox="1">
            <a:spLocks noChangeArrowheads="1"/>
          </p:cNvSpPr>
          <p:nvPr/>
        </p:nvSpPr>
        <p:spPr bwMode="auto">
          <a:xfrm>
            <a:off x="1295400" y="2667000"/>
            <a:ext cx="5943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A6D1F"/>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buClr>
                <a:srgbClr val="EA6D1F"/>
              </a:buClr>
              <a:buChar char="–"/>
              <a:defRPr sz="2400">
                <a:solidFill>
                  <a:schemeClr val="bg1"/>
                </a:solidFill>
                <a:latin typeface="Arial" panose="020B0604020202020204" pitchFamily="34" charset="0"/>
              </a:defRPr>
            </a:lvl2pPr>
            <a:lvl3pPr marL="1143000" indent="-228600">
              <a:spcBef>
                <a:spcPct val="20000"/>
              </a:spcBef>
              <a:buClr>
                <a:srgbClr val="EA6D1F"/>
              </a:buClr>
              <a:buChar char="•"/>
              <a:defRPr sz="2000">
                <a:solidFill>
                  <a:schemeClr val="bg1"/>
                </a:solidFill>
                <a:latin typeface="Arial" panose="020B0604020202020204" pitchFamily="34" charset="0"/>
              </a:defRPr>
            </a:lvl3pPr>
            <a:lvl4pPr marL="1600200" indent="-228600">
              <a:spcBef>
                <a:spcPct val="20000"/>
              </a:spcBef>
              <a:buClr>
                <a:srgbClr val="EA6D1F"/>
              </a:buClr>
              <a:buChar char="–"/>
              <a:defRPr>
                <a:solidFill>
                  <a:schemeClr val="bg1"/>
                </a:solidFill>
                <a:latin typeface="Arial" panose="020B0604020202020204" pitchFamily="34" charset="0"/>
              </a:defRPr>
            </a:lvl4pPr>
            <a:lvl5pPr marL="2057400" indent="-228600">
              <a:spcBef>
                <a:spcPct val="20000"/>
              </a:spcBef>
              <a:buClr>
                <a:srgbClr val="EA6D1F"/>
              </a:buClr>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EA6D1F"/>
              </a:buClr>
              <a:buChar char="»"/>
              <a:defRPr>
                <a:solidFill>
                  <a:schemeClr val="bg1"/>
                </a:solidFill>
                <a:latin typeface="Arial" panose="020B0604020202020204" pitchFamily="34" charset="0"/>
              </a:defRPr>
            </a:lvl9pPr>
          </a:lstStyle>
          <a:p>
            <a:pPr defTabSz="914378" fontAlgn="base">
              <a:spcBef>
                <a:spcPct val="0"/>
              </a:spcBef>
              <a:spcAft>
                <a:spcPct val="0"/>
              </a:spcAft>
              <a:buClrTx/>
              <a:buNone/>
            </a:pPr>
            <a:r>
              <a:rPr lang="en-US" altLang="en-US" sz="1800" b="1" dirty="0">
                <a:solidFill>
                  <a:srgbClr val="FFFFFF"/>
                </a:solidFill>
              </a:rPr>
              <a:t>Pam Cant </a:t>
            </a:r>
          </a:p>
          <a:p>
            <a:pPr defTabSz="914378" fontAlgn="base">
              <a:spcBef>
                <a:spcPct val="0"/>
              </a:spcBef>
              <a:spcAft>
                <a:spcPct val="0"/>
              </a:spcAft>
              <a:buClrTx/>
              <a:buNone/>
            </a:pPr>
            <a:r>
              <a:rPr lang="en-US" altLang="en-US" sz="1800" b="1" dirty="0">
                <a:solidFill>
                  <a:srgbClr val="FFFFFF"/>
                </a:solidFill>
              </a:rPr>
              <a:t>DOSH Consultation Operation Manager </a:t>
            </a:r>
          </a:p>
          <a:p>
            <a:pPr defTabSz="914378" fontAlgn="base">
              <a:spcBef>
                <a:spcPct val="0"/>
              </a:spcBef>
              <a:spcAft>
                <a:spcPct val="0"/>
              </a:spcAft>
              <a:buClrTx/>
              <a:buNone/>
            </a:pPr>
            <a:r>
              <a:rPr lang="en-US" altLang="en-US" sz="1800" b="1" dirty="0">
                <a:solidFill>
                  <a:srgbClr val="FFFFFF"/>
                </a:solidFill>
              </a:rPr>
              <a:t>360-902-5735</a:t>
            </a:r>
          </a:p>
          <a:p>
            <a:pPr defTabSz="914378" fontAlgn="base">
              <a:spcBef>
                <a:spcPct val="0"/>
              </a:spcBef>
              <a:spcAft>
                <a:spcPct val="0"/>
              </a:spcAft>
              <a:buClrTx/>
              <a:buNone/>
            </a:pPr>
            <a:r>
              <a:rPr lang="en-US" altLang="en-US" sz="1800" dirty="0">
                <a:solidFill>
                  <a:srgbClr val="FFFFFF"/>
                </a:solidFill>
                <a:hlinkClick r:id="rId3"/>
              </a:rPr>
              <a:t>edwp235@lni.wa.gov</a:t>
            </a:r>
            <a:endParaRPr lang="en-US" altLang="en-US" sz="1800" dirty="0">
              <a:solidFill>
                <a:srgbClr val="FFFFFF"/>
              </a:solidFill>
            </a:endParaRPr>
          </a:p>
          <a:p>
            <a:pPr defTabSz="914378" fontAlgn="base">
              <a:spcBef>
                <a:spcPct val="0"/>
              </a:spcBef>
              <a:spcAft>
                <a:spcPct val="0"/>
              </a:spcAft>
              <a:buClrTx/>
              <a:buNone/>
            </a:pPr>
            <a:r>
              <a:rPr lang="en-US" altLang="en-US" sz="1800" dirty="0">
                <a:solidFill>
                  <a:srgbClr val="FFFFFF"/>
                </a:solidFill>
              </a:rPr>
              <a:t>DOSH Web Page: </a:t>
            </a:r>
            <a:r>
              <a:rPr lang="en-US" altLang="en-US" sz="1800" dirty="0">
                <a:solidFill>
                  <a:srgbClr val="FFFFFF"/>
                </a:solidFill>
                <a:hlinkClick r:id="rId4"/>
              </a:rPr>
              <a:t>https://lni.wa.gov/safety-health/</a:t>
            </a:r>
            <a:r>
              <a:rPr lang="en-US" altLang="en-US" sz="1800" dirty="0">
                <a:solidFill>
                  <a:srgbClr val="FFFFFF"/>
                </a:solidFill>
              </a:rPr>
              <a:t> </a:t>
            </a:r>
          </a:p>
          <a:p>
            <a:pPr algn="ctr" defTabSz="914378" fontAlgn="base">
              <a:spcBef>
                <a:spcPct val="0"/>
              </a:spcBef>
              <a:spcAft>
                <a:spcPct val="0"/>
              </a:spcAft>
              <a:buClrTx/>
              <a:buNone/>
            </a:pPr>
            <a:endParaRPr lang="en-US" altLang="en-US" sz="1800" dirty="0">
              <a:solidFill>
                <a:srgbClr val="FFFFFF"/>
              </a:solidFill>
            </a:endParaRPr>
          </a:p>
          <a:p>
            <a:pPr algn="ctr" defTabSz="914378" fontAlgn="base">
              <a:spcBef>
                <a:spcPct val="0"/>
              </a:spcBef>
              <a:spcAft>
                <a:spcPct val="0"/>
              </a:spcAft>
              <a:buClrTx/>
              <a:buNone/>
            </a:pPr>
            <a:endParaRPr lang="en-US" altLang="en-US" sz="1800" dirty="0">
              <a:solidFill>
                <a:srgbClr val="FFFFFF"/>
              </a:solidFill>
            </a:endParaRPr>
          </a:p>
          <a:p>
            <a:pPr defTabSz="914378" fontAlgn="base">
              <a:spcBef>
                <a:spcPct val="0"/>
              </a:spcBef>
              <a:spcAft>
                <a:spcPct val="0"/>
              </a:spcAft>
              <a:buClrTx/>
              <a:buNone/>
            </a:pPr>
            <a:endParaRPr lang="en-US" altLang="en-US" sz="1800" dirty="0">
              <a:solidFill>
                <a:srgbClr val="FFFFFF"/>
              </a:solidFill>
            </a:endParaRPr>
          </a:p>
        </p:txBody>
      </p:sp>
    </p:spTree>
    <p:extLst>
      <p:ext uri="{BB962C8B-B14F-4D97-AF65-F5344CB8AC3E}">
        <p14:creationId xmlns:p14="http://schemas.microsoft.com/office/powerpoint/2010/main" val="160171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5135" y="857250"/>
            <a:ext cx="6853730" cy="5143500"/>
          </a:xfrm>
          <a:prstGeom prst="rect">
            <a:avLst/>
          </a:prstGeom>
        </p:spPr>
      </p:pic>
      <p:pic>
        <p:nvPicPr>
          <p:cNvPr id="4099"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4514851"/>
            <a:ext cx="1485900" cy="149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857251"/>
            <a:ext cx="6858000"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371600" y="945334"/>
            <a:ext cx="6282230" cy="1707356"/>
          </a:xfrm>
          <a:prstGeom prst="rect">
            <a:avLst/>
          </a:prstGeom>
        </p:spPr>
        <p:txBody>
          <a:bodyPr anchor="ctr"/>
          <a:lstStyle>
            <a:lvl1pPr eaLnBrk="0" hangingPunct="0">
              <a:defRPr sz="2400">
                <a:solidFill>
                  <a:schemeClr val="tx1"/>
                </a:solidFill>
                <a:latin typeface="Rockwell" pitchFamily="18" charset="0"/>
                <a:ea typeface="MS PGothic" pitchFamily="34" charset="-128"/>
              </a:defRPr>
            </a:lvl1pPr>
            <a:lvl2pPr marL="742950" indent="-285750" eaLnBrk="0" hangingPunct="0">
              <a:defRPr sz="2400">
                <a:solidFill>
                  <a:schemeClr val="tx1"/>
                </a:solidFill>
                <a:latin typeface="Rockwell" pitchFamily="18" charset="0"/>
                <a:ea typeface="MS PGothic" pitchFamily="34" charset="-128"/>
              </a:defRPr>
            </a:lvl2pPr>
            <a:lvl3pPr marL="1143000" indent="-228600" eaLnBrk="0" hangingPunct="0">
              <a:defRPr sz="2400">
                <a:solidFill>
                  <a:schemeClr val="tx1"/>
                </a:solidFill>
                <a:latin typeface="Rockwell" pitchFamily="18" charset="0"/>
                <a:ea typeface="MS PGothic" pitchFamily="34" charset="-128"/>
              </a:defRPr>
            </a:lvl3pPr>
            <a:lvl4pPr marL="1600200" indent="-228600" eaLnBrk="0" hangingPunct="0">
              <a:defRPr sz="2400">
                <a:solidFill>
                  <a:schemeClr val="tx1"/>
                </a:solidFill>
                <a:latin typeface="Rockwell" pitchFamily="18" charset="0"/>
                <a:ea typeface="MS PGothic" pitchFamily="34" charset="-128"/>
              </a:defRPr>
            </a:lvl4pPr>
            <a:lvl5pPr marL="2057400" indent="-228600" eaLnBrk="0" hangingPunct="0">
              <a:defRPr sz="2400">
                <a:solidFill>
                  <a:schemeClr val="tx1"/>
                </a:solidFill>
                <a:latin typeface="Rockwell"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Rockwell"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Rockwell"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Rockwell"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Rockwell" pitchFamily="18" charset="0"/>
                <a:ea typeface="MS PGothic" pitchFamily="34" charset="-128"/>
              </a:defRPr>
            </a:lvl9pPr>
          </a:lstStyle>
          <a:p>
            <a:pPr defTabSz="685800" eaLnBrk="1" fontAlgn="base" hangingPunct="1">
              <a:spcBef>
                <a:spcPct val="0"/>
              </a:spcBef>
              <a:spcAft>
                <a:spcPct val="0"/>
              </a:spcAft>
              <a:defRPr/>
            </a:pPr>
            <a:r>
              <a:rPr lang="en-US" altLang="en-US" sz="3600" b="1" dirty="0">
                <a:ln w="10160">
                  <a:solidFill>
                    <a:srgbClr val="008599"/>
                  </a:solidFill>
                  <a:prstDash val="solid"/>
                </a:ln>
                <a:solidFill>
                  <a:srgbClr val="FFFFFF"/>
                </a:solidFill>
                <a:effectLst>
                  <a:outerShdw blurRad="38100" dist="22860" dir="5400000" algn="tl" rotWithShape="0">
                    <a:srgbClr val="000000">
                      <a:alpha val="30000"/>
                    </a:srgbClr>
                  </a:outerShdw>
                </a:effectLst>
              </a:rPr>
              <a:t>Responding to Phase 1.5 and 2 Reopening Guidelines</a:t>
            </a:r>
          </a:p>
        </p:txBody>
      </p:sp>
      <p:pic>
        <p:nvPicPr>
          <p:cNvPr id="4102" name="Picture 8" descr="CORlogo_revwhite_stacked-.ep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86550" y="4743450"/>
            <a:ext cx="867966"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Rockwell"/>
            </a:endParaRPr>
          </a:p>
        </p:txBody>
      </p:sp>
      <p:pic>
        <p:nvPicPr>
          <p:cNvPr id="7" name="Picture 6" descr="A person holding a sign&#10;&#10;Description automatically generated">
            <a:extLst>
              <a:ext uri="{FF2B5EF4-FFF2-40B4-BE49-F238E27FC236}">
                <a16:creationId xmlns:a16="http://schemas.microsoft.com/office/drawing/2014/main" id="{E3E33991-6B7E-4865-B351-CC09B16AE9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2968671" y="857249"/>
            <a:ext cx="5032330" cy="51435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30" name="Freeform: Shape 20">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49"/>
            <a:ext cx="2506316" cy="51435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Calibri" panose="020F0502020204030204"/>
            </a:endParaRPr>
          </a:p>
        </p:txBody>
      </p:sp>
      <p:sp useBgFill="1">
        <p:nvSpPr>
          <p:cNvPr id="31" name="Freeform: Shape 22">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2501172" cy="51435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1316CA3D-B699-4BAE-836C-55DAF5DE5659}"/>
              </a:ext>
            </a:extLst>
          </p:cNvPr>
          <p:cNvSpPr>
            <a:spLocks noGrp="1"/>
          </p:cNvSpPr>
          <p:nvPr>
            <p:ph type="title"/>
          </p:nvPr>
        </p:nvSpPr>
        <p:spPr>
          <a:xfrm>
            <a:off x="1351740" y="1728216"/>
            <a:ext cx="1933956" cy="929259"/>
          </a:xfrm>
        </p:spPr>
        <p:txBody>
          <a:bodyPr anchor="ctr">
            <a:normAutofit/>
          </a:bodyPr>
          <a:lstStyle/>
          <a:p>
            <a:r>
              <a:rPr lang="en-US" sz="2400" dirty="0"/>
              <a:t>Barriers to Reopening</a:t>
            </a:r>
          </a:p>
        </p:txBody>
      </p:sp>
      <p:sp>
        <p:nvSpPr>
          <p:cNvPr id="32" name="Rectangle 2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1922972"/>
            <a:ext cx="72009"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Calibri" panose="020F0502020204030204"/>
            </a:endParaRPr>
          </a:p>
        </p:txBody>
      </p:sp>
      <p:sp>
        <p:nvSpPr>
          <p:cNvPr id="33"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976" y="2689860"/>
            <a:ext cx="1903095"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A2762DE-0318-43C6-86EA-1244E497EC18}"/>
              </a:ext>
            </a:extLst>
          </p:cNvPr>
          <p:cNvSpPr>
            <a:spLocks noGrp="1"/>
          </p:cNvSpPr>
          <p:nvPr>
            <p:ph idx="1"/>
          </p:nvPr>
        </p:nvSpPr>
        <p:spPr>
          <a:xfrm>
            <a:off x="1351740" y="2895790"/>
            <a:ext cx="2134410" cy="2405444"/>
          </a:xfrm>
        </p:spPr>
        <p:txBody>
          <a:bodyPr anchor="t">
            <a:normAutofit/>
          </a:bodyPr>
          <a:lstStyle/>
          <a:p>
            <a:r>
              <a:rPr lang="en-US" sz="1500" dirty="0">
                <a:latin typeface="Franklin Gothic Book" panose="020B0503020102020204" pitchFamily="34" charset="0"/>
              </a:rPr>
              <a:t>PPE</a:t>
            </a:r>
          </a:p>
          <a:p>
            <a:r>
              <a:rPr lang="en-US" sz="1500" dirty="0">
                <a:latin typeface="Franklin Gothic Book" panose="020B0503020102020204" pitchFamily="34" charset="0"/>
              </a:rPr>
              <a:t>Space to serve customers </a:t>
            </a:r>
          </a:p>
          <a:p>
            <a:r>
              <a:rPr lang="en-US" sz="1500" dirty="0">
                <a:latin typeface="Franklin Gothic Book" panose="020B0503020102020204" pitchFamily="34" charset="0"/>
              </a:rPr>
              <a:t>Staffing </a:t>
            </a:r>
          </a:p>
          <a:p>
            <a:r>
              <a:rPr lang="en-US" sz="1500" dirty="0">
                <a:latin typeface="Franklin Gothic Book" panose="020B0503020102020204" pitchFamily="34" charset="0"/>
              </a:rPr>
              <a:t>Digitizing operations</a:t>
            </a:r>
          </a:p>
          <a:p>
            <a:r>
              <a:rPr lang="en-US" sz="1500" dirty="0">
                <a:latin typeface="Franklin Gothic Book" panose="020B0503020102020204" pitchFamily="34" charset="0"/>
              </a:rPr>
              <a:t>Advertising</a:t>
            </a:r>
          </a:p>
        </p:txBody>
      </p:sp>
    </p:spTree>
    <p:extLst>
      <p:ext uri="{BB962C8B-B14F-4D97-AF65-F5344CB8AC3E}">
        <p14:creationId xmlns:p14="http://schemas.microsoft.com/office/powerpoint/2010/main" val="358757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61E4E-24F3-47D4-9F80-E764FA31609F}"/>
              </a:ext>
            </a:extLst>
          </p:cNvPr>
          <p:cNvSpPr>
            <a:spLocks noGrp="1"/>
          </p:cNvSpPr>
          <p:nvPr>
            <p:ph type="title"/>
          </p:nvPr>
        </p:nvSpPr>
        <p:spPr>
          <a:xfrm>
            <a:off x="1508022" y="1329201"/>
            <a:ext cx="2781086" cy="1216741"/>
          </a:xfrm>
        </p:spPr>
        <p:txBody>
          <a:bodyPr>
            <a:normAutofit/>
          </a:bodyPr>
          <a:lstStyle/>
          <a:p>
            <a:r>
              <a:rPr lang="en-US" dirty="0"/>
              <a:t>Curbside Pick-up</a:t>
            </a:r>
          </a:p>
        </p:txBody>
      </p:sp>
      <p:sp>
        <p:nvSpPr>
          <p:cNvPr id="3" name="Content Placeholder 2">
            <a:extLst>
              <a:ext uri="{FF2B5EF4-FFF2-40B4-BE49-F238E27FC236}">
                <a16:creationId xmlns:a16="http://schemas.microsoft.com/office/drawing/2014/main" id="{AD000393-69F0-4356-9204-819434B18DD3}"/>
              </a:ext>
            </a:extLst>
          </p:cNvPr>
          <p:cNvSpPr>
            <a:spLocks noGrp="1"/>
          </p:cNvSpPr>
          <p:nvPr>
            <p:ph idx="1"/>
          </p:nvPr>
        </p:nvSpPr>
        <p:spPr>
          <a:xfrm>
            <a:off x="1257301" y="2689737"/>
            <a:ext cx="3040613" cy="3139564"/>
          </a:xfrm>
        </p:spPr>
        <p:txBody>
          <a:bodyPr>
            <a:normAutofit/>
          </a:bodyPr>
          <a:lstStyle/>
          <a:p>
            <a:pPr marL="0" indent="0">
              <a:buNone/>
            </a:pPr>
            <a:r>
              <a:rPr lang="en-US" sz="1500" dirty="0">
                <a:latin typeface="Franklin Gothic Book" panose="020B0503020102020204" pitchFamily="34" charset="0"/>
              </a:rPr>
              <a:t>Signage</a:t>
            </a:r>
          </a:p>
          <a:p>
            <a:pPr lvl="1"/>
            <a:r>
              <a:rPr lang="en-US" sz="1500" dirty="0">
                <a:latin typeface="Franklin Gothic Book" panose="020B0503020102020204" pitchFamily="34" charset="0"/>
              </a:rPr>
              <a:t>Provide to businesses directly</a:t>
            </a:r>
          </a:p>
          <a:p>
            <a:pPr lvl="1"/>
            <a:r>
              <a:rPr lang="en-US" sz="1500" dirty="0">
                <a:latin typeface="Franklin Gothic Book" panose="020B0503020102020204" pitchFamily="34" charset="0"/>
              </a:rPr>
              <a:t>Provide printable file</a:t>
            </a:r>
          </a:p>
          <a:p>
            <a:pPr marL="0" indent="0">
              <a:buNone/>
            </a:pPr>
            <a:r>
              <a:rPr lang="en-US" sz="1500" dirty="0">
                <a:latin typeface="Franklin Gothic Book" panose="020B0503020102020204" pitchFamily="34" charset="0"/>
              </a:rPr>
              <a:t>A-Frames</a:t>
            </a:r>
          </a:p>
          <a:p>
            <a:pPr lvl="1"/>
            <a:r>
              <a:rPr lang="en-US" sz="1500" dirty="0">
                <a:latin typeface="Franklin Gothic Book" panose="020B0503020102020204" pitchFamily="34" charset="0"/>
              </a:rPr>
              <a:t>Waive permits</a:t>
            </a:r>
          </a:p>
          <a:p>
            <a:pPr lvl="1"/>
            <a:r>
              <a:rPr lang="en-US" sz="1500" dirty="0">
                <a:latin typeface="Franklin Gothic Book" panose="020B0503020102020204" pitchFamily="34" charset="0"/>
              </a:rPr>
              <a:t>Waive restrictions</a:t>
            </a:r>
          </a:p>
          <a:p>
            <a:pPr marL="0" indent="0">
              <a:buNone/>
            </a:pPr>
            <a:r>
              <a:rPr lang="en-US" sz="1500" dirty="0">
                <a:latin typeface="Franklin Gothic Book" panose="020B0503020102020204" pitchFamily="34" charset="0"/>
              </a:rPr>
              <a:t>Re-deploy parking enforcement</a:t>
            </a:r>
          </a:p>
        </p:txBody>
      </p:sp>
      <p:sp>
        <p:nvSpPr>
          <p:cNvPr id="25" name="Rectangle 24">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284" y="857250"/>
            <a:ext cx="3430716"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a:solidFill>
                <a:prstClr val="white"/>
              </a:solidFill>
              <a:latin typeface="Rockwell"/>
            </a:endParaRPr>
          </a:p>
        </p:txBody>
      </p:sp>
      <p:sp>
        <p:nvSpPr>
          <p:cNvPr id="27"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2891" y="1275589"/>
            <a:ext cx="2885740"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a:solidFill>
                <a:prstClr val="white"/>
              </a:solidFill>
              <a:latin typeface="Rockwell"/>
            </a:endParaRPr>
          </a:p>
        </p:txBody>
      </p:sp>
      <p:pic>
        <p:nvPicPr>
          <p:cNvPr id="5" name="Picture 4">
            <a:extLst>
              <a:ext uri="{FF2B5EF4-FFF2-40B4-BE49-F238E27FC236}">
                <a16:creationId xmlns:a16="http://schemas.microsoft.com/office/drawing/2014/main" id="{6D1598E4-D9EC-4C58-A16F-7BC0589F0E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5026899" y="1800850"/>
            <a:ext cx="2517487" cy="3253868"/>
          </a:xfrm>
          <a:prstGeom prst="rect">
            <a:avLst/>
          </a:prstGeom>
          <a:effectLst/>
        </p:spPr>
      </p:pic>
    </p:spTree>
    <p:extLst>
      <p:ext uri="{BB962C8B-B14F-4D97-AF65-F5344CB8AC3E}">
        <p14:creationId xmlns:p14="http://schemas.microsoft.com/office/powerpoint/2010/main" val="190411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8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Rockwell"/>
            </a:endParaRPr>
          </a:p>
        </p:txBody>
      </p:sp>
      <p:sp>
        <p:nvSpPr>
          <p:cNvPr id="2" name="Title 1">
            <a:extLst>
              <a:ext uri="{FF2B5EF4-FFF2-40B4-BE49-F238E27FC236}">
                <a16:creationId xmlns:a16="http://schemas.microsoft.com/office/drawing/2014/main" id="{300AE8B0-D3A0-441D-AEF6-ABBDEC40F71B}"/>
              </a:ext>
            </a:extLst>
          </p:cNvPr>
          <p:cNvSpPr>
            <a:spLocks noGrp="1"/>
          </p:cNvSpPr>
          <p:nvPr>
            <p:ph type="title"/>
          </p:nvPr>
        </p:nvSpPr>
        <p:spPr>
          <a:xfrm>
            <a:off x="1374459" y="1597914"/>
            <a:ext cx="2523296" cy="816102"/>
          </a:xfrm>
        </p:spPr>
        <p:txBody>
          <a:bodyPr anchor="b">
            <a:normAutofit/>
          </a:bodyPr>
          <a:lstStyle/>
          <a:p>
            <a:r>
              <a:rPr lang="en-US" sz="2250" dirty="0"/>
              <a:t>Café Seating</a:t>
            </a:r>
          </a:p>
        </p:txBody>
      </p:sp>
      <p:sp>
        <p:nvSpPr>
          <p:cNvPr id="106" name="Rectangle 8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01330" y="1199639"/>
            <a:ext cx="54864" cy="308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Calibri" panose="020F0502020204030204"/>
            </a:endParaRPr>
          </a:p>
        </p:txBody>
      </p:sp>
      <p:sp>
        <p:nvSpPr>
          <p:cNvPr id="90" name="Rectangle 8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458" y="2571750"/>
            <a:ext cx="24688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BB612FF-F30B-47F5-AA0E-278F154E627F}"/>
              </a:ext>
            </a:extLst>
          </p:cNvPr>
          <p:cNvSpPr>
            <a:spLocks noGrp="1"/>
          </p:cNvSpPr>
          <p:nvPr>
            <p:ph idx="1"/>
          </p:nvPr>
        </p:nvSpPr>
        <p:spPr>
          <a:xfrm>
            <a:off x="1370804" y="2729484"/>
            <a:ext cx="2530602" cy="3127248"/>
          </a:xfrm>
        </p:spPr>
        <p:txBody>
          <a:bodyPr anchor="t">
            <a:normAutofit fontScale="92500" lnSpcReduction="10000"/>
          </a:bodyPr>
          <a:lstStyle/>
          <a:p>
            <a:r>
              <a:rPr lang="en-US" sz="1500" dirty="0">
                <a:latin typeface="Franklin Gothic Book" panose="020B0503020102020204" pitchFamily="34" charset="0"/>
              </a:rPr>
              <a:t>Eateries </a:t>
            </a:r>
          </a:p>
          <a:p>
            <a:pPr lvl="1"/>
            <a:r>
              <a:rPr lang="en-US" sz="1200" dirty="0">
                <a:latin typeface="Franklin Gothic Book" panose="020B0503020102020204" pitchFamily="34" charset="0"/>
              </a:rPr>
              <a:t>Coffee shops</a:t>
            </a:r>
          </a:p>
          <a:p>
            <a:pPr lvl="1"/>
            <a:r>
              <a:rPr lang="en-US" sz="1200" dirty="0">
                <a:latin typeface="Franklin Gothic Book" panose="020B0503020102020204" pitchFamily="34" charset="0"/>
              </a:rPr>
              <a:t>Bars</a:t>
            </a:r>
          </a:p>
          <a:p>
            <a:pPr lvl="1"/>
            <a:r>
              <a:rPr lang="en-US" sz="1200" dirty="0">
                <a:latin typeface="Franklin Gothic Book" panose="020B0503020102020204" pitchFamily="34" charset="0"/>
              </a:rPr>
              <a:t>Full service restaurants</a:t>
            </a:r>
          </a:p>
          <a:p>
            <a:r>
              <a:rPr lang="en-US" sz="1500" dirty="0">
                <a:latin typeface="Franklin Gothic Book" panose="020B0503020102020204" pitchFamily="34" charset="0"/>
              </a:rPr>
              <a:t>Non-eateries</a:t>
            </a:r>
          </a:p>
          <a:p>
            <a:pPr lvl="1"/>
            <a:r>
              <a:rPr lang="en-US" sz="1200" dirty="0">
                <a:latin typeface="Franklin Gothic Book" panose="020B0503020102020204" pitchFamily="34" charset="0"/>
              </a:rPr>
              <a:t>Tax offices</a:t>
            </a:r>
          </a:p>
          <a:p>
            <a:pPr lvl="1"/>
            <a:r>
              <a:rPr lang="en-US" sz="1200" dirty="0">
                <a:latin typeface="Franklin Gothic Book" panose="020B0503020102020204" pitchFamily="34" charset="0"/>
              </a:rPr>
              <a:t>Personal and Health Care</a:t>
            </a:r>
          </a:p>
          <a:p>
            <a:pPr lvl="1"/>
            <a:r>
              <a:rPr lang="en-US" sz="1200" dirty="0">
                <a:latin typeface="Franklin Gothic Book" panose="020B0503020102020204" pitchFamily="34" charset="0"/>
              </a:rPr>
              <a:t>Veterinarians </a:t>
            </a:r>
          </a:p>
          <a:p>
            <a:r>
              <a:rPr lang="en-US" sz="1500" dirty="0">
                <a:latin typeface="Franklin Gothic Book" panose="020B0503020102020204" pitchFamily="34" charset="0"/>
              </a:rPr>
              <a:t>ADA compliance </a:t>
            </a:r>
          </a:p>
          <a:p>
            <a:pPr lvl="1"/>
            <a:r>
              <a:rPr lang="en-US" sz="1200" dirty="0">
                <a:latin typeface="Franklin Gothic Book" panose="020B0503020102020204" pitchFamily="34" charset="0"/>
              </a:rPr>
              <a:t> clear zone must be maintained</a:t>
            </a:r>
          </a:p>
          <a:p>
            <a:r>
              <a:rPr lang="en-US" sz="1500" dirty="0">
                <a:latin typeface="Franklin Gothic Book" panose="020B0503020102020204" pitchFamily="34" charset="0"/>
              </a:rPr>
              <a:t>Permitting </a:t>
            </a:r>
          </a:p>
          <a:p>
            <a:pPr lvl="1"/>
            <a:r>
              <a:rPr lang="en-US" sz="1200" dirty="0">
                <a:latin typeface="Franklin Gothic Book" panose="020B0503020102020204" pitchFamily="34" charset="0"/>
              </a:rPr>
              <a:t>ROW/ Temporary Use</a:t>
            </a:r>
          </a:p>
          <a:p>
            <a:r>
              <a:rPr lang="en-US" sz="1500" dirty="0">
                <a:latin typeface="Franklin Gothic Book" panose="020B0503020102020204" pitchFamily="34" charset="0"/>
              </a:rPr>
              <a:t>Alcohol </a:t>
            </a:r>
          </a:p>
          <a:p>
            <a:pPr lvl="1"/>
            <a:r>
              <a:rPr lang="en-US" sz="1200" dirty="0">
                <a:latin typeface="Franklin Gothic Book" panose="020B0503020102020204" pitchFamily="34" charset="0"/>
              </a:rPr>
              <a:t>Must meet LCB requirements</a:t>
            </a:r>
          </a:p>
        </p:txBody>
      </p:sp>
      <p:pic>
        <p:nvPicPr>
          <p:cNvPr id="5" name="Picture 4" descr="A picture containing man, standing, food, talking&#10;&#10;Description automatically generated">
            <a:extLst>
              <a:ext uri="{FF2B5EF4-FFF2-40B4-BE49-F238E27FC236}">
                <a16:creationId xmlns:a16="http://schemas.microsoft.com/office/drawing/2014/main" id="{A35AE3AE-15C8-48E2-A090-6493E14E1B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128780" y="857257"/>
            <a:ext cx="3872221" cy="5143493"/>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357172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Rockwell"/>
            </a:endParaRPr>
          </a:p>
        </p:txBody>
      </p:sp>
      <p:sp>
        <p:nvSpPr>
          <p:cNvPr id="2" name="Title 1">
            <a:extLst>
              <a:ext uri="{FF2B5EF4-FFF2-40B4-BE49-F238E27FC236}">
                <a16:creationId xmlns:a16="http://schemas.microsoft.com/office/drawing/2014/main" id="{97A95B35-3BE1-49A1-ACFF-8BE8A19B30A2}"/>
              </a:ext>
            </a:extLst>
          </p:cNvPr>
          <p:cNvSpPr>
            <a:spLocks noGrp="1"/>
          </p:cNvSpPr>
          <p:nvPr>
            <p:ph type="title"/>
          </p:nvPr>
        </p:nvSpPr>
        <p:spPr>
          <a:xfrm>
            <a:off x="1374459" y="1600834"/>
            <a:ext cx="2532857" cy="815864"/>
          </a:xfrm>
        </p:spPr>
        <p:txBody>
          <a:bodyPr anchor="b">
            <a:normAutofit fontScale="90000"/>
          </a:bodyPr>
          <a:lstStyle/>
          <a:p>
            <a:r>
              <a:rPr lang="en-US" sz="2700" dirty="0"/>
              <a:t>Repurposing of Parking</a:t>
            </a:r>
          </a:p>
        </p:txBody>
      </p:sp>
      <p:sp>
        <p:nvSpPr>
          <p:cNvPr id="16"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01330" y="1199639"/>
            <a:ext cx="54864" cy="308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Calibri" panose="020F0502020204030204"/>
            </a:endParaRPr>
          </a:p>
        </p:txBody>
      </p:sp>
      <p:sp>
        <p:nvSpPr>
          <p:cNvPr id="17"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458" y="2571406"/>
            <a:ext cx="2520315"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64AD7F9-962C-44A6-885A-A489ADDC5BE2}"/>
              </a:ext>
            </a:extLst>
          </p:cNvPr>
          <p:cNvSpPr>
            <a:spLocks noGrp="1"/>
          </p:cNvSpPr>
          <p:nvPr>
            <p:ph idx="1"/>
          </p:nvPr>
        </p:nvSpPr>
        <p:spPr>
          <a:xfrm>
            <a:off x="1374459" y="2870321"/>
            <a:ext cx="2532857" cy="2619651"/>
          </a:xfrm>
        </p:spPr>
        <p:txBody>
          <a:bodyPr>
            <a:normAutofit/>
          </a:bodyPr>
          <a:lstStyle/>
          <a:p>
            <a:r>
              <a:rPr lang="en-US" sz="1500" dirty="0">
                <a:latin typeface="Franklin Gothic Book" panose="020B0503020102020204" pitchFamily="34" charset="0"/>
              </a:rPr>
              <a:t>Private</a:t>
            </a:r>
          </a:p>
          <a:p>
            <a:pPr lvl="1"/>
            <a:r>
              <a:rPr lang="en-US" sz="1200" dirty="0">
                <a:latin typeface="Franklin Gothic Book" panose="020B0503020102020204" pitchFamily="34" charset="0"/>
              </a:rPr>
              <a:t>Adjacent to businesses</a:t>
            </a:r>
          </a:p>
          <a:p>
            <a:pPr lvl="1"/>
            <a:r>
              <a:rPr lang="en-US" sz="1200" dirty="0">
                <a:latin typeface="Franklin Gothic Book" panose="020B0503020102020204" pitchFamily="34" charset="0"/>
              </a:rPr>
              <a:t>Non-adjacent </a:t>
            </a:r>
          </a:p>
          <a:p>
            <a:r>
              <a:rPr lang="en-US" sz="1500" dirty="0">
                <a:latin typeface="Franklin Gothic Book" panose="020B0503020102020204" pitchFamily="34" charset="0"/>
              </a:rPr>
              <a:t>Public</a:t>
            </a:r>
          </a:p>
          <a:p>
            <a:pPr lvl="1"/>
            <a:r>
              <a:rPr lang="en-US" sz="1200" dirty="0">
                <a:latin typeface="Franklin Gothic Book" panose="020B0503020102020204" pitchFamily="34" charset="0"/>
              </a:rPr>
              <a:t>On-Street</a:t>
            </a:r>
          </a:p>
          <a:p>
            <a:r>
              <a:rPr lang="en-US" sz="1500" dirty="0">
                <a:latin typeface="Franklin Gothic Book" panose="020B0503020102020204" pitchFamily="34" charset="0"/>
              </a:rPr>
              <a:t>Impacts/Conditions</a:t>
            </a:r>
          </a:p>
          <a:p>
            <a:pPr lvl="1"/>
            <a:r>
              <a:rPr lang="en-US" sz="1200" dirty="0">
                <a:latin typeface="Franklin Gothic Book" panose="020B0503020102020204" pitchFamily="34" charset="0"/>
              </a:rPr>
              <a:t>Walkshed</a:t>
            </a:r>
          </a:p>
          <a:p>
            <a:pPr lvl="1"/>
            <a:r>
              <a:rPr lang="en-US" sz="1200" dirty="0">
                <a:latin typeface="Franklin Gothic Book" panose="020B0503020102020204" pitchFamily="34" charset="0"/>
              </a:rPr>
              <a:t>Safety</a:t>
            </a:r>
          </a:p>
          <a:p>
            <a:pPr lvl="1"/>
            <a:r>
              <a:rPr lang="en-US" sz="1200" dirty="0">
                <a:latin typeface="Franklin Gothic Book" panose="020B0503020102020204" pitchFamily="34" charset="0"/>
              </a:rPr>
              <a:t>Maintence</a:t>
            </a:r>
          </a:p>
          <a:p>
            <a:pPr marL="0" indent="0">
              <a:buNone/>
            </a:pPr>
            <a:endParaRPr lang="en-US" sz="1500" dirty="0">
              <a:latin typeface="Franklin Gothic Book" panose="020B0503020102020204" pitchFamily="34" charset="0"/>
            </a:endParaRPr>
          </a:p>
        </p:txBody>
      </p:sp>
      <p:pic>
        <p:nvPicPr>
          <p:cNvPr id="4" name="Picture 3">
            <a:extLst>
              <a:ext uri="{FF2B5EF4-FFF2-40B4-BE49-F238E27FC236}">
                <a16:creationId xmlns:a16="http://schemas.microsoft.com/office/drawing/2014/main" id="{96916F03-78E9-4574-B126-030AFF361D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72521" y="857249"/>
            <a:ext cx="3828479" cy="5143501"/>
          </a:xfrm>
          <a:prstGeom prst="rect">
            <a:avLst/>
          </a:prstGeom>
        </p:spPr>
      </p:pic>
    </p:spTree>
    <p:extLst>
      <p:ext uri="{BB962C8B-B14F-4D97-AF65-F5344CB8AC3E}">
        <p14:creationId xmlns:p14="http://schemas.microsoft.com/office/powerpoint/2010/main" val="938681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ACDA-FB3F-446C-A7BD-F9705364F7A3}"/>
              </a:ext>
            </a:extLst>
          </p:cNvPr>
          <p:cNvSpPr>
            <a:spLocks noGrp="1"/>
          </p:cNvSpPr>
          <p:nvPr>
            <p:ph type="title"/>
          </p:nvPr>
        </p:nvSpPr>
        <p:spPr/>
        <p:txBody>
          <a:bodyPr/>
          <a:lstStyle/>
          <a:p>
            <a:r>
              <a:rPr lang="en-US" dirty="0"/>
              <a:t>Decision Tree</a:t>
            </a:r>
          </a:p>
        </p:txBody>
      </p:sp>
      <p:pic>
        <p:nvPicPr>
          <p:cNvPr id="4" name="Content Placeholder 3">
            <a:extLst>
              <a:ext uri="{FF2B5EF4-FFF2-40B4-BE49-F238E27FC236}">
                <a16:creationId xmlns:a16="http://schemas.microsoft.com/office/drawing/2014/main" id="{40D71787-C761-4CA7-A77F-9EDCF5B2196D}"/>
              </a:ext>
            </a:extLst>
          </p:cNvPr>
          <p:cNvPicPr>
            <a:picLocks noGrp="1"/>
          </p:cNvPicPr>
          <p:nvPr>
            <p:ph idx="1"/>
          </p:nvPr>
        </p:nvPicPr>
        <p:blipFill rotWithShape="1">
          <a:blip r:embed="rId2" r:link="rId4" cstate="email">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a:ext>
            </a:extLst>
          </a:blip>
          <a:srcRect/>
          <a:stretch>
            <a:fillRect/>
          </a:stretch>
        </p:blipFill>
        <p:spPr bwMode="auto">
          <a:xfrm>
            <a:off x="1257300" y="2365053"/>
            <a:ext cx="6686550" cy="31213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253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25B-93FE-4E27-9A97-4B097E602F03}"/>
              </a:ext>
            </a:extLst>
          </p:cNvPr>
          <p:cNvSpPr>
            <a:spLocks noGrp="1"/>
          </p:cNvSpPr>
          <p:nvPr>
            <p:ph type="title"/>
          </p:nvPr>
        </p:nvSpPr>
        <p:spPr>
          <a:xfrm>
            <a:off x="1511619" y="1131094"/>
            <a:ext cx="2880064" cy="1269596"/>
          </a:xfrm>
        </p:spPr>
        <p:txBody>
          <a:bodyPr>
            <a:normAutofit/>
          </a:bodyPr>
          <a:lstStyle/>
          <a:p>
            <a:r>
              <a:rPr lang="en-US" dirty="0"/>
              <a:t>Parks and Open Spaces</a:t>
            </a:r>
          </a:p>
        </p:txBody>
      </p:sp>
      <p:cxnSp>
        <p:nvCxnSpPr>
          <p:cNvPr id="15"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11618" y="2594610"/>
            <a:ext cx="257175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01A9C8-B0EB-45E9-9BD2-F40DD9DA5EE9}"/>
              </a:ext>
            </a:extLst>
          </p:cNvPr>
          <p:cNvSpPr>
            <a:spLocks noGrp="1"/>
          </p:cNvSpPr>
          <p:nvPr>
            <p:ph idx="1"/>
          </p:nvPr>
        </p:nvSpPr>
        <p:spPr>
          <a:xfrm>
            <a:off x="1314450" y="2686055"/>
            <a:ext cx="3257550" cy="3508613"/>
          </a:xfrm>
        </p:spPr>
        <p:txBody>
          <a:bodyPr>
            <a:normAutofit fontScale="92500" lnSpcReduction="10000"/>
          </a:bodyPr>
          <a:lstStyle/>
          <a:p>
            <a:pPr marL="0" indent="0">
              <a:lnSpc>
                <a:spcPct val="90000"/>
              </a:lnSpc>
              <a:buNone/>
            </a:pPr>
            <a:r>
              <a:rPr lang="en-US" sz="1275" b="1" dirty="0">
                <a:latin typeface="Franklin Gothic Book" panose="020B0503020102020204" pitchFamily="34" charset="0"/>
              </a:rPr>
              <a:t>Two Approaches:</a:t>
            </a:r>
          </a:p>
          <a:p>
            <a:pPr lvl="1">
              <a:lnSpc>
                <a:spcPct val="90000"/>
              </a:lnSpc>
            </a:pPr>
            <a:r>
              <a:rPr lang="en-US" sz="1275" dirty="0">
                <a:latin typeface="Franklin Gothic Book" panose="020B0503020102020204" pitchFamily="34" charset="0"/>
              </a:rPr>
              <a:t>Contractor Agreements</a:t>
            </a:r>
          </a:p>
          <a:p>
            <a:pPr lvl="1">
              <a:lnSpc>
                <a:spcPct val="90000"/>
              </a:lnSpc>
            </a:pPr>
            <a:r>
              <a:rPr lang="en-US" sz="1275" dirty="0">
                <a:latin typeface="Franklin Gothic Book" panose="020B0503020102020204" pitchFamily="34" charset="0"/>
              </a:rPr>
              <a:t>Multi-scope RFPs</a:t>
            </a:r>
          </a:p>
          <a:p>
            <a:pPr marL="0" indent="0">
              <a:lnSpc>
                <a:spcPct val="90000"/>
              </a:lnSpc>
              <a:buNone/>
            </a:pPr>
            <a:endParaRPr lang="en-US" sz="1275" dirty="0">
              <a:latin typeface="Franklin Gothic Book" panose="020B0503020102020204" pitchFamily="34" charset="0"/>
            </a:endParaRPr>
          </a:p>
          <a:p>
            <a:pPr marL="0" indent="0">
              <a:lnSpc>
                <a:spcPct val="90000"/>
              </a:lnSpc>
              <a:buNone/>
            </a:pPr>
            <a:r>
              <a:rPr lang="en-US" sz="1275" b="1" dirty="0">
                <a:latin typeface="Franklin Gothic Book" panose="020B0503020102020204" pitchFamily="34" charset="0"/>
              </a:rPr>
              <a:t>Considerations at a high-level:</a:t>
            </a:r>
          </a:p>
          <a:p>
            <a:pPr lvl="1">
              <a:lnSpc>
                <a:spcPct val="90000"/>
              </a:lnSpc>
            </a:pPr>
            <a:r>
              <a:rPr lang="en-US" sz="1275" dirty="0">
                <a:latin typeface="Franklin Gothic Book" panose="020B0503020102020204" pitchFamily="34" charset="0"/>
              </a:rPr>
              <a:t>aligned with park goals and fitting for the location</a:t>
            </a:r>
          </a:p>
          <a:p>
            <a:pPr lvl="1">
              <a:lnSpc>
                <a:spcPct val="90000"/>
              </a:lnSpc>
            </a:pPr>
            <a:r>
              <a:rPr lang="en-US" sz="1275" dirty="0">
                <a:latin typeface="Franklin Gothic Book" panose="020B0503020102020204" pitchFamily="34" charset="0"/>
              </a:rPr>
              <a:t>Cannot increase operational costs of the park </a:t>
            </a:r>
          </a:p>
          <a:p>
            <a:pPr lvl="1">
              <a:lnSpc>
                <a:spcPct val="90000"/>
              </a:lnSpc>
            </a:pPr>
            <a:r>
              <a:rPr lang="en-US" sz="1275" dirty="0">
                <a:latin typeface="Franklin Gothic Book" panose="020B0503020102020204" pitchFamily="34" charset="0"/>
              </a:rPr>
              <a:t>Must accommodate other parks activities</a:t>
            </a:r>
          </a:p>
          <a:p>
            <a:pPr lvl="1">
              <a:lnSpc>
                <a:spcPct val="90000"/>
              </a:lnSpc>
            </a:pPr>
            <a:r>
              <a:rPr lang="en-US" sz="1275" dirty="0">
                <a:latin typeface="Franklin Gothic Book" panose="020B0503020102020204" pitchFamily="34" charset="0"/>
              </a:rPr>
              <a:t>Must be located per area identified by staff</a:t>
            </a:r>
          </a:p>
          <a:p>
            <a:pPr lvl="1">
              <a:lnSpc>
                <a:spcPct val="90000"/>
              </a:lnSpc>
            </a:pPr>
            <a:r>
              <a:rPr lang="en-US" sz="1275" dirty="0">
                <a:latin typeface="Franklin Gothic Book" panose="020B0503020102020204" pitchFamily="34" charset="0"/>
              </a:rPr>
              <a:t>No Alcohol is permitted in any parks</a:t>
            </a:r>
          </a:p>
          <a:p>
            <a:pPr lvl="1">
              <a:lnSpc>
                <a:spcPct val="90000"/>
              </a:lnSpc>
            </a:pPr>
            <a:r>
              <a:rPr lang="en-US" sz="1275" dirty="0">
                <a:latin typeface="Franklin Gothic Book" panose="020B0503020102020204" pitchFamily="34" charset="0"/>
              </a:rPr>
              <a:t>It doesn’t duplicate with what the city is already offering. </a:t>
            </a:r>
          </a:p>
          <a:p>
            <a:pPr lvl="1">
              <a:lnSpc>
                <a:spcPct val="90000"/>
              </a:lnSpc>
            </a:pPr>
            <a:r>
              <a:rPr lang="en-US" sz="1275" dirty="0">
                <a:latin typeface="Franklin Gothic Book" panose="020B0503020102020204" pitchFamily="34" charset="0"/>
              </a:rPr>
              <a:t>It safe, healthy, and adds a benefit.</a:t>
            </a:r>
          </a:p>
          <a:p>
            <a:pPr lvl="1">
              <a:lnSpc>
                <a:spcPct val="90000"/>
              </a:lnSpc>
            </a:pPr>
            <a:r>
              <a:rPr lang="en-US" sz="1275" dirty="0">
                <a:latin typeface="Franklin Gothic Book" panose="020B0503020102020204" pitchFamily="34" charset="0"/>
              </a:rPr>
              <a:t>Remuneration, to satisfy the RCW’s of not gifting public land.</a:t>
            </a:r>
          </a:p>
          <a:p>
            <a:pPr>
              <a:lnSpc>
                <a:spcPct val="90000"/>
              </a:lnSpc>
            </a:pPr>
            <a:endParaRPr lang="en-US" sz="825" dirty="0"/>
          </a:p>
        </p:txBody>
      </p:sp>
      <p:pic>
        <p:nvPicPr>
          <p:cNvPr id="4" name="Picture 3">
            <a:extLst>
              <a:ext uri="{FF2B5EF4-FFF2-40B4-BE49-F238E27FC236}">
                <a16:creationId xmlns:a16="http://schemas.microsoft.com/office/drawing/2014/main" id="{F42167AC-950A-4050-AD02-AD0B1C28EF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49853" y="857259"/>
            <a:ext cx="3551147" cy="514349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65201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8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Rockwell"/>
            </a:endParaRPr>
          </a:p>
        </p:txBody>
      </p:sp>
      <p:pic>
        <p:nvPicPr>
          <p:cNvPr id="4" name="Picture 3">
            <a:extLst>
              <a:ext uri="{FF2B5EF4-FFF2-40B4-BE49-F238E27FC236}">
                <a16:creationId xmlns:a16="http://schemas.microsoft.com/office/drawing/2014/main" id="{59E999F5-EAB0-47AD-9BA6-02A45437C9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89699" y="857257"/>
            <a:ext cx="4111301" cy="5143493"/>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1" name="Freeform: Shape 1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3429000" cy="51435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Calibri" panose="020F0502020204030204"/>
            </a:endParaRPr>
          </a:p>
        </p:txBody>
      </p:sp>
      <p:sp useBgFill="1">
        <p:nvSpPr>
          <p:cNvPr id="13" name="Freeform: Shape 1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3423857" cy="51435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8C1DD393-0B0D-4506-B6B8-25FF4A1B4B2F}"/>
              </a:ext>
            </a:extLst>
          </p:cNvPr>
          <p:cNvSpPr>
            <a:spLocks noGrp="1"/>
          </p:cNvSpPr>
          <p:nvPr>
            <p:ph type="title"/>
          </p:nvPr>
        </p:nvSpPr>
        <p:spPr>
          <a:xfrm>
            <a:off x="1353884" y="1499616"/>
            <a:ext cx="2808351" cy="932688"/>
          </a:xfrm>
        </p:spPr>
        <p:txBody>
          <a:bodyPr anchor="ctr">
            <a:normAutofit/>
          </a:bodyPr>
          <a:lstStyle/>
          <a:p>
            <a:r>
              <a:rPr lang="en-US" sz="2400" dirty="0"/>
              <a:t>Community Led Initiatives </a:t>
            </a:r>
          </a:p>
        </p:txBody>
      </p:sp>
      <p:sp>
        <p:nvSpPr>
          <p:cNvPr id="15" name="Rectangle 1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1700495"/>
            <a:ext cx="72009"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89244" y="2503752"/>
            <a:ext cx="2803208"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7042128-F7BA-43C0-8D64-D22BBE157F4E}"/>
              </a:ext>
            </a:extLst>
          </p:cNvPr>
          <p:cNvSpPr>
            <a:spLocks noGrp="1"/>
          </p:cNvSpPr>
          <p:nvPr>
            <p:ph idx="1"/>
          </p:nvPr>
        </p:nvSpPr>
        <p:spPr>
          <a:xfrm>
            <a:off x="1353884" y="2588917"/>
            <a:ext cx="2849499" cy="3411834"/>
          </a:xfrm>
        </p:spPr>
        <p:txBody>
          <a:bodyPr anchor="t">
            <a:normAutofit lnSpcReduction="10000"/>
          </a:bodyPr>
          <a:lstStyle/>
          <a:p>
            <a:pPr>
              <a:lnSpc>
                <a:spcPct val="90000"/>
              </a:lnSpc>
            </a:pPr>
            <a:r>
              <a:rPr lang="en-US" sz="1200" b="1" dirty="0">
                <a:latin typeface="Franklin Gothic Book" panose="020B0503020102020204" pitchFamily="34" charset="0"/>
              </a:rPr>
              <a:t>Examples of Community led Initiatives:</a:t>
            </a:r>
          </a:p>
          <a:p>
            <a:pPr lvl="1">
              <a:lnSpc>
                <a:spcPct val="90000"/>
              </a:lnSpc>
            </a:pPr>
            <a:r>
              <a:rPr lang="en-US" sz="1200" dirty="0">
                <a:latin typeface="Franklin Gothic Book" panose="020B0503020102020204" pitchFamily="34" charset="0"/>
              </a:rPr>
              <a:t>Drive-in eating and dining experiences</a:t>
            </a:r>
          </a:p>
          <a:p>
            <a:pPr lvl="1">
              <a:lnSpc>
                <a:spcPct val="90000"/>
              </a:lnSpc>
            </a:pPr>
            <a:r>
              <a:rPr lang="en-US" sz="1200" dirty="0">
                <a:latin typeface="Franklin Gothic Book" panose="020B0503020102020204" pitchFamily="34" charset="0"/>
              </a:rPr>
              <a:t>Food runners</a:t>
            </a:r>
          </a:p>
          <a:p>
            <a:pPr lvl="1">
              <a:lnSpc>
                <a:spcPct val="90000"/>
              </a:lnSpc>
            </a:pPr>
            <a:r>
              <a:rPr lang="en-US" sz="1200" dirty="0">
                <a:latin typeface="Franklin Gothic Book" panose="020B0503020102020204" pitchFamily="34" charset="0"/>
              </a:rPr>
              <a:t>Painting business windows with messages of encouragement, appreciation and art</a:t>
            </a:r>
          </a:p>
          <a:p>
            <a:pPr lvl="1">
              <a:lnSpc>
                <a:spcPct val="90000"/>
              </a:lnSpc>
            </a:pPr>
            <a:r>
              <a:rPr lang="en-US" sz="1200" dirty="0">
                <a:latin typeface="Franklin Gothic Book" panose="020B0503020102020204" pitchFamily="34" charset="0"/>
              </a:rPr>
              <a:t>Sewing masks or creating PPE</a:t>
            </a:r>
          </a:p>
          <a:p>
            <a:pPr lvl="1">
              <a:lnSpc>
                <a:spcPct val="90000"/>
              </a:lnSpc>
            </a:pPr>
            <a:r>
              <a:rPr lang="en-US" sz="1200" dirty="0">
                <a:latin typeface="Franklin Gothic Book" panose="020B0503020102020204" pitchFamily="34" charset="0"/>
              </a:rPr>
              <a:t>Art walks</a:t>
            </a:r>
          </a:p>
          <a:p>
            <a:pPr lvl="1">
              <a:lnSpc>
                <a:spcPct val="90000"/>
              </a:lnSpc>
            </a:pPr>
            <a:r>
              <a:rPr lang="en-US" sz="1200" dirty="0">
                <a:latin typeface="Franklin Gothic Book" panose="020B0503020102020204" pitchFamily="34" charset="0"/>
              </a:rPr>
              <a:t>Live music </a:t>
            </a:r>
          </a:p>
          <a:p>
            <a:pPr lvl="1">
              <a:lnSpc>
                <a:spcPct val="90000"/>
              </a:lnSpc>
            </a:pPr>
            <a:r>
              <a:rPr lang="en-US" sz="1200" dirty="0">
                <a:latin typeface="Franklin Gothic Book" panose="020B0503020102020204" pitchFamily="34" charset="0"/>
              </a:rPr>
              <a:t>Food drive </a:t>
            </a:r>
          </a:p>
          <a:p>
            <a:pPr lvl="1">
              <a:lnSpc>
                <a:spcPct val="90000"/>
              </a:lnSpc>
            </a:pPr>
            <a:r>
              <a:rPr lang="en-US" sz="1200" dirty="0">
                <a:latin typeface="Franklin Gothic Book" panose="020B0503020102020204" pitchFamily="34" charset="0"/>
              </a:rPr>
              <a:t>Promote on social media </a:t>
            </a:r>
          </a:p>
          <a:p>
            <a:pPr>
              <a:lnSpc>
                <a:spcPct val="90000"/>
              </a:lnSpc>
            </a:pPr>
            <a:endParaRPr lang="en-US" sz="1200" b="1" dirty="0">
              <a:latin typeface="Franklin Gothic Book" panose="020B0503020102020204" pitchFamily="34" charset="0"/>
            </a:endParaRPr>
          </a:p>
          <a:p>
            <a:pPr>
              <a:lnSpc>
                <a:spcPct val="90000"/>
              </a:lnSpc>
            </a:pPr>
            <a:r>
              <a:rPr lang="en-US" sz="1200" b="1" dirty="0">
                <a:latin typeface="Franklin Gothic Book" panose="020B0503020102020204" pitchFamily="34" charset="0"/>
              </a:rPr>
              <a:t>Grants for businesses:</a:t>
            </a:r>
          </a:p>
          <a:p>
            <a:pPr lvl="1">
              <a:lnSpc>
                <a:spcPct val="90000"/>
              </a:lnSpc>
            </a:pPr>
            <a:r>
              <a:rPr lang="en-US" sz="1200" dirty="0">
                <a:latin typeface="Franklin Gothic Book" panose="020B0503020102020204" pitchFamily="34" charset="0"/>
              </a:rPr>
              <a:t>Transportation Demand Management Grants</a:t>
            </a:r>
          </a:p>
          <a:p>
            <a:pPr lvl="1">
              <a:lnSpc>
                <a:spcPct val="90000"/>
              </a:lnSpc>
            </a:pPr>
            <a:r>
              <a:rPr lang="en-US" sz="1200" dirty="0">
                <a:latin typeface="Franklin Gothic Book" panose="020B0503020102020204" pitchFamily="34" charset="0"/>
              </a:rPr>
              <a:t>CARES Act</a:t>
            </a:r>
          </a:p>
          <a:p>
            <a:pPr>
              <a:lnSpc>
                <a:spcPct val="90000"/>
              </a:lnSpc>
            </a:pPr>
            <a:endParaRPr lang="en-US" sz="900" dirty="0">
              <a:latin typeface="Franklin Gothic Book" panose="020B0503020102020204" pitchFamily="34" charset="0"/>
            </a:endParaRPr>
          </a:p>
        </p:txBody>
      </p:sp>
    </p:spTree>
    <p:extLst>
      <p:ext uri="{BB962C8B-B14F-4D97-AF65-F5344CB8AC3E}">
        <p14:creationId xmlns:p14="http://schemas.microsoft.com/office/powerpoint/2010/main" val="311461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ctr"/>
            <a:r>
              <a:rPr lang="en-US" sz="4800" b="1">
                <a:latin typeface="Calibri" panose="020F0502020204030204" pitchFamily="34" charset="0"/>
                <a:cs typeface="Calibri" panose="020F0502020204030204" pitchFamily="34" charset="0"/>
              </a:rPr>
              <a:t>Agenda</a:t>
            </a:r>
            <a:endParaRPr lang="en-US" sz="4800" b="1" dirty="0">
              <a:latin typeface="Calibri" panose="020F0502020204030204" pitchFamily="34" charset="0"/>
              <a:cs typeface="Calibri" panose="020F0502020204030204" pitchFamily="34" charset="0"/>
            </a:endParaRPr>
          </a:p>
        </p:txBody>
      </p:sp>
      <p:sp>
        <p:nvSpPr>
          <p:cNvPr id="24" name="Text Placeholder 23"/>
          <p:cNvSpPr>
            <a:spLocks noGrp="1"/>
          </p:cNvSpPr>
          <p:nvPr>
            <p:ph idx="1"/>
          </p:nvPr>
        </p:nvSpPr>
        <p:spPr/>
        <p:txBody>
          <a:bodyPr>
            <a:noAutofit/>
          </a:bodyPr>
          <a:lstStyle/>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10:30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Welcome and Introduction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Deanna Dawson</a:t>
            </a:r>
          </a:p>
          <a:p>
            <a:pPr marL="0" marR="0" indent="0">
              <a:lnSpc>
                <a:spcPct val="107000"/>
              </a:lnSpc>
              <a:spcBef>
                <a:spcPts val="0"/>
              </a:spcBef>
              <a:spcAft>
                <a:spcPts val="800"/>
              </a:spcAf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10:35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Background on Phases 1.5 and 2			</a:t>
            </a:r>
            <a:r>
              <a:rPr lang="en-US" sz="1800" dirty="0">
                <a:effectLst/>
                <a:latin typeface="Calibri" panose="020F0502020204030204" pitchFamily="34" charset="0"/>
                <a:ea typeface="Calibri" panose="020F0502020204030204" pitchFamily="34" charset="0"/>
                <a:cs typeface="Times New Roman" panose="02020603050405020304" pitchFamily="18" charset="0"/>
              </a:rPr>
              <a:t>Pam Cant</a:t>
            </a:r>
          </a:p>
          <a:p>
            <a:pPr marL="0" marR="0" indent="0">
              <a:lnSpc>
                <a:spcPct val="107000"/>
              </a:lnSpc>
              <a:spcBef>
                <a:spcPts val="0"/>
              </a:spcBef>
              <a:spcAft>
                <a:spcPts val="800"/>
              </a:spcAf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10:40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Responding to Phase 1.5 and 2 Reopening Guidelines	</a:t>
            </a:r>
            <a:r>
              <a:rPr lang="en-US" sz="1800" dirty="0">
                <a:effectLst/>
                <a:latin typeface="Calibri" panose="020F0502020204030204" pitchFamily="34" charset="0"/>
                <a:ea typeface="Calibri" panose="020F0502020204030204" pitchFamily="34" charset="0"/>
                <a:cs typeface="Times New Roman" panose="02020603050405020304" pitchFamily="18" charset="0"/>
              </a:rPr>
              <a:t>Sarah Pyle</a:t>
            </a:r>
          </a:p>
          <a:p>
            <a:pPr marL="0" marR="0" indent="0">
              <a:lnSpc>
                <a:spcPct val="107000"/>
              </a:lnSpc>
              <a:spcBef>
                <a:spcPts val="0"/>
              </a:spcBef>
              <a:spcAft>
                <a:spcPts val="800"/>
              </a:spcAft>
              <a:buNone/>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10:50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Creative Ideas to Help Businesses Succeed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Andrea Reay</a:t>
            </a:r>
          </a:p>
          <a:p>
            <a:pPr marL="0" marR="0" indent="0">
              <a:lnSpc>
                <a:spcPct val="107000"/>
              </a:lnSpc>
              <a:spcBef>
                <a:spcPts val="0"/>
              </a:spcBef>
              <a:spcAft>
                <a:spcPts val="800"/>
              </a:spcAf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11:00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Sharing Ideas from Cities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All</a:t>
            </a:r>
          </a:p>
          <a:p>
            <a:pPr marL="0" marR="0" indent="0">
              <a:lnSpc>
                <a:spcPct val="107000"/>
              </a:lnSpc>
              <a:spcBef>
                <a:spcPts val="0"/>
              </a:spcBef>
              <a:spcAft>
                <a:spcPts val="800"/>
              </a:spcAf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11:15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Q and A						</a:t>
            </a:r>
            <a:r>
              <a:rPr lang="en-US" sz="1800" dirty="0">
                <a:effectLst/>
                <a:latin typeface="Calibri" panose="020F0502020204030204" pitchFamily="34" charset="0"/>
                <a:ea typeface="Calibri" panose="020F0502020204030204" pitchFamily="34" charset="0"/>
                <a:cs typeface="Times New Roman" panose="02020603050405020304" pitchFamily="18" charset="0"/>
              </a:rPr>
              <a:t>All</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tx1"/>
              </a:buClr>
              <a:buNone/>
            </a:pPr>
            <a:endParaRPr lang="en-US" sz="3600" dirty="0">
              <a:latin typeface="Calibri Light" pitchFamily="34" charset="0"/>
            </a:endParaRPr>
          </a:p>
        </p:txBody>
      </p:sp>
    </p:spTree>
    <p:extLst>
      <p:ext uri="{BB962C8B-B14F-4D97-AF65-F5344CB8AC3E}">
        <p14:creationId xmlns:p14="http://schemas.microsoft.com/office/powerpoint/2010/main" val="1175662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2E29-4747-43E3-B4C5-94C5B8B2B349}"/>
              </a:ext>
            </a:extLst>
          </p:cNvPr>
          <p:cNvSpPr>
            <a:spLocks noGrp="1"/>
          </p:cNvSpPr>
          <p:nvPr>
            <p:ph type="title"/>
          </p:nvPr>
        </p:nvSpPr>
        <p:spPr>
          <a:xfrm>
            <a:off x="1508022" y="1329201"/>
            <a:ext cx="1971842" cy="1216741"/>
          </a:xfrm>
        </p:spPr>
        <p:txBody>
          <a:bodyPr>
            <a:normAutofit/>
          </a:bodyPr>
          <a:lstStyle/>
          <a:p>
            <a:pPr>
              <a:lnSpc>
                <a:spcPct val="90000"/>
              </a:lnSpc>
            </a:pPr>
            <a:r>
              <a:rPr lang="en-US" sz="1800" dirty="0"/>
              <a:t>Policy and Permit Considerations</a:t>
            </a:r>
          </a:p>
        </p:txBody>
      </p:sp>
      <p:sp>
        <p:nvSpPr>
          <p:cNvPr id="3" name="Content Placeholder 2">
            <a:extLst>
              <a:ext uri="{FF2B5EF4-FFF2-40B4-BE49-F238E27FC236}">
                <a16:creationId xmlns:a16="http://schemas.microsoft.com/office/drawing/2014/main" id="{FB653126-BB3F-41F0-9608-8D2E3693B061}"/>
              </a:ext>
            </a:extLst>
          </p:cNvPr>
          <p:cNvSpPr>
            <a:spLocks noGrp="1"/>
          </p:cNvSpPr>
          <p:nvPr>
            <p:ph idx="1"/>
          </p:nvPr>
        </p:nvSpPr>
        <p:spPr>
          <a:xfrm>
            <a:off x="1415371" y="2457451"/>
            <a:ext cx="2178140" cy="3067664"/>
          </a:xfrm>
        </p:spPr>
        <p:txBody>
          <a:bodyPr>
            <a:noAutofit/>
          </a:bodyPr>
          <a:lstStyle/>
          <a:p>
            <a:r>
              <a:rPr lang="en-US" sz="1500" dirty="0">
                <a:latin typeface="Franklin Gothic Book" panose="020B0503020102020204" pitchFamily="34" charset="0"/>
              </a:rPr>
              <a:t>Temporary use permits</a:t>
            </a:r>
          </a:p>
          <a:p>
            <a:r>
              <a:rPr lang="en-US" sz="1500" dirty="0">
                <a:latin typeface="Franklin Gothic Book" panose="020B0503020102020204" pitchFamily="34" charset="0"/>
              </a:rPr>
              <a:t>Right-of –way permits/restrictions</a:t>
            </a:r>
          </a:p>
          <a:p>
            <a:r>
              <a:rPr lang="en-US" sz="1500" dirty="0">
                <a:latin typeface="Franklin Gothic Book" panose="020B0503020102020204" pitchFamily="34" charset="0"/>
              </a:rPr>
              <a:t>Equity</a:t>
            </a:r>
          </a:p>
          <a:p>
            <a:r>
              <a:rPr lang="en-US" sz="1500" dirty="0">
                <a:latin typeface="Franklin Gothic Book" panose="020B0503020102020204" pitchFamily="34" charset="0"/>
              </a:rPr>
              <a:t>Long-term Impacts</a:t>
            </a:r>
          </a:p>
          <a:p>
            <a:r>
              <a:rPr lang="en-US" sz="1500" dirty="0">
                <a:latin typeface="Franklin Gothic Book" panose="020B0503020102020204" pitchFamily="34" charset="0"/>
              </a:rPr>
              <a:t>Fees Reductions</a:t>
            </a:r>
          </a:p>
          <a:p>
            <a:r>
              <a:rPr lang="en-US" sz="1500" dirty="0">
                <a:latin typeface="Franklin Gothic Book" panose="020B0503020102020204" pitchFamily="34" charset="0"/>
              </a:rPr>
              <a:t>Streamlining and creating OTC process</a:t>
            </a:r>
          </a:p>
          <a:p>
            <a:r>
              <a:rPr lang="en-US" sz="1500" dirty="0">
                <a:latin typeface="Franklin Gothic Book" panose="020B0503020102020204" pitchFamily="34" charset="0"/>
              </a:rPr>
              <a:t>Governor's Orders</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2469" y="857250"/>
            <a:ext cx="4248531"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Rockwell"/>
            </a:endParaRPr>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5076" y="1275589"/>
            <a:ext cx="3703555"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dirty="0">
              <a:solidFill>
                <a:prstClr val="white"/>
              </a:solidFill>
              <a:latin typeface="Rockwell"/>
            </a:endParaRPr>
          </a:p>
        </p:txBody>
      </p:sp>
      <p:pic>
        <p:nvPicPr>
          <p:cNvPr id="4" name="Picture 3">
            <a:extLst>
              <a:ext uri="{FF2B5EF4-FFF2-40B4-BE49-F238E27FC236}">
                <a16:creationId xmlns:a16="http://schemas.microsoft.com/office/drawing/2014/main" id="{0CC822C0-286E-49A2-9050-2D362E5B2C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7406" y="1438100"/>
            <a:ext cx="3621224" cy="3979367"/>
          </a:xfrm>
          <a:prstGeom prst="rect">
            <a:avLst/>
          </a:prstGeom>
          <a:effectLst/>
        </p:spPr>
      </p:pic>
    </p:spTree>
    <p:extLst>
      <p:ext uri="{BB962C8B-B14F-4D97-AF65-F5344CB8AC3E}">
        <p14:creationId xmlns:p14="http://schemas.microsoft.com/office/powerpoint/2010/main" val="182865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962B-DA08-42F6-A1E8-4208814183EC}"/>
              </a:ext>
            </a:extLst>
          </p:cNvPr>
          <p:cNvSpPr>
            <a:spLocks noGrp="1"/>
          </p:cNvSpPr>
          <p:nvPr>
            <p:ph type="title"/>
          </p:nvPr>
        </p:nvSpPr>
        <p:spPr>
          <a:xfrm>
            <a:off x="1413569" y="3671888"/>
            <a:ext cx="1851125" cy="1839515"/>
          </a:xfrm>
        </p:spPr>
        <p:txBody>
          <a:bodyPr anchor="ctr">
            <a:normAutofit/>
          </a:bodyPr>
          <a:lstStyle/>
          <a:p>
            <a:r>
              <a:rPr lang="en-US" sz="2325"/>
              <a:t>Additional Small Business Resources </a:t>
            </a:r>
          </a:p>
        </p:txBody>
      </p:sp>
      <p:pic>
        <p:nvPicPr>
          <p:cNvPr id="4" name="Picture 3">
            <a:extLst>
              <a:ext uri="{FF2B5EF4-FFF2-40B4-BE49-F238E27FC236}">
                <a16:creationId xmlns:a16="http://schemas.microsoft.com/office/drawing/2014/main" id="{CF69F47D-EC78-4FC9-BA93-42C45368A2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3015" y="857259"/>
            <a:ext cx="6857985"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F67330B4-81AB-4C2F-A74B-BEF69E72F428}"/>
              </a:ext>
            </a:extLst>
          </p:cNvPr>
          <p:cNvSpPr>
            <a:spLocks noGrp="1"/>
          </p:cNvSpPr>
          <p:nvPr>
            <p:ph idx="1"/>
          </p:nvPr>
        </p:nvSpPr>
        <p:spPr>
          <a:xfrm>
            <a:off x="3200400" y="3640210"/>
            <a:ext cx="4439145" cy="2360540"/>
          </a:xfrm>
        </p:spPr>
        <p:txBody>
          <a:bodyPr anchor="ctr">
            <a:normAutofit/>
          </a:bodyPr>
          <a:lstStyle/>
          <a:p>
            <a:pPr>
              <a:lnSpc>
                <a:spcPct val="90000"/>
              </a:lnSpc>
            </a:pPr>
            <a:r>
              <a:rPr lang="en-US" sz="825" dirty="0">
                <a:latin typeface="Franklin Gothic Book" panose="020B0503020102020204" pitchFamily="34" charset="0"/>
                <a:hlinkClick r:id="rId3"/>
              </a:rPr>
              <a:t>What’s Open Eastside</a:t>
            </a:r>
            <a:endParaRPr lang="en-US" sz="825" dirty="0">
              <a:latin typeface="Franklin Gothic Book" panose="020B0503020102020204" pitchFamily="34" charset="0"/>
            </a:endParaRPr>
          </a:p>
          <a:p>
            <a:pPr lvl="1">
              <a:lnSpc>
                <a:spcPct val="90000"/>
              </a:lnSpc>
            </a:pPr>
            <a:r>
              <a:rPr lang="en-US" sz="825" dirty="0">
                <a:latin typeface="Franklin Gothic Book" panose="020B0503020102020204" pitchFamily="34" charset="0"/>
              </a:rPr>
              <a:t>Free interactive marketing tool for businesses to share about their current operations models, hours and other information.</a:t>
            </a:r>
          </a:p>
          <a:p>
            <a:pPr lvl="1">
              <a:lnSpc>
                <a:spcPct val="90000"/>
              </a:lnSpc>
            </a:pPr>
            <a:r>
              <a:rPr lang="en-US" sz="825" dirty="0">
                <a:latin typeface="Franklin Gothic Book" panose="020B0503020102020204" pitchFamily="34" charset="0"/>
              </a:rPr>
              <a:t>Can be updated in real-time by business operators</a:t>
            </a:r>
          </a:p>
          <a:p>
            <a:pPr lvl="1">
              <a:lnSpc>
                <a:spcPct val="90000"/>
              </a:lnSpc>
            </a:pPr>
            <a:endParaRPr lang="en-US" sz="825" dirty="0">
              <a:latin typeface="Franklin Gothic Book" panose="020B0503020102020204" pitchFamily="34" charset="0"/>
            </a:endParaRPr>
          </a:p>
          <a:p>
            <a:pPr>
              <a:lnSpc>
                <a:spcPct val="90000"/>
              </a:lnSpc>
            </a:pPr>
            <a:r>
              <a:rPr lang="en-US" sz="825" dirty="0">
                <a:latin typeface="Franklin Gothic Book" panose="020B0503020102020204" pitchFamily="34" charset="0"/>
                <a:hlinkClick r:id="rId4"/>
              </a:rPr>
              <a:t>Eastside Recovery Hub</a:t>
            </a:r>
            <a:endParaRPr lang="en-US" sz="825" dirty="0">
              <a:latin typeface="Franklin Gothic Book" panose="020B0503020102020204" pitchFamily="34" charset="0"/>
            </a:endParaRPr>
          </a:p>
          <a:p>
            <a:pPr lvl="1">
              <a:lnSpc>
                <a:spcPct val="90000"/>
              </a:lnSpc>
            </a:pPr>
            <a:r>
              <a:rPr lang="en-US" sz="825" dirty="0">
                <a:latin typeface="Franklin Gothic Book" panose="020B0503020102020204" pitchFamily="34" charset="0"/>
              </a:rPr>
              <a:t>Offering 1:1 assistance in:</a:t>
            </a:r>
          </a:p>
          <a:p>
            <a:pPr lvl="2">
              <a:lnSpc>
                <a:spcPct val="90000"/>
              </a:lnSpc>
            </a:pPr>
            <a:r>
              <a:rPr lang="en-US" sz="825" dirty="0">
                <a:latin typeface="Franklin Gothic Book" panose="020B0503020102020204" pitchFamily="34" charset="0"/>
              </a:rPr>
              <a:t>Renegotiating leases</a:t>
            </a:r>
          </a:p>
          <a:p>
            <a:pPr lvl="2">
              <a:lnSpc>
                <a:spcPct val="90000"/>
              </a:lnSpc>
            </a:pPr>
            <a:r>
              <a:rPr lang="en-US" sz="825" dirty="0">
                <a:latin typeface="Franklin Gothic Book" panose="020B0503020102020204" pitchFamily="34" charset="0"/>
              </a:rPr>
              <a:t>Creating HR and other reopening policies</a:t>
            </a:r>
          </a:p>
          <a:p>
            <a:pPr lvl="2">
              <a:lnSpc>
                <a:spcPct val="90000"/>
              </a:lnSpc>
            </a:pPr>
            <a:r>
              <a:rPr lang="en-US" sz="825" dirty="0">
                <a:latin typeface="Franklin Gothic Book" panose="020B0503020102020204" pitchFamily="34" charset="0"/>
              </a:rPr>
              <a:t>Loan packaging</a:t>
            </a:r>
          </a:p>
          <a:p>
            <a:pPr lvl="2">
              <a:lnSpc>
                <a:spcPct val="90000"/>
              </a:lnSpc>
            </a:pPr>
            <a:r>
              <a:rPr lang="en-US" sz="825" dirty="0">
                <a:latin typeface="Franklin Gothic Book" panose="020B0503020102020204" pitchFamily="34" charset="0"/>
              </a:rPr>
              <a:t>Webinars in multiple languages </a:t>
            </a:r>
          </a:p>
          <a:p>
            <a:pPr lvl="2">
              <a:lnSpc>
                <a:spcPct val="90000"/>
              </a:lnSpc>
            </a:pPr>
            <a:r>
              <a:rPr lang="en-US" sz="825" dirty="0">
                <a:latin typeface="Franklin Gothic Book" panose="020B0503020102020204" pitchFamily="34" charset="0"/>
              </a:rPr>
              <a:t>Template forms</a:t>
            </a:r>
          </a:p>
          <a:p>
            <a:pPr lvl="2">
              <a:lnSpc>
                <a:spcPct val="90000"/>
              </a:lnSpc>
            </a:pPr>
            <a:r>
              <a:rPr lang="en-US" sz="825" dirty="0">
                <a:latin typeface="Franklin Gothic Book" panose="020B0503020102020204" pitchFamily="34" charset="0"/>
              </a:rPr>
              <a:t>Updating and pivoting business models</a:t>
            </a:r>
          </a:p>
          <a:p>
            <a:pPr lvl="2">
              <a:lnSpc>
                <a:spcPct val="90000"/>
              </a:lnSpc>
            </a:pPr>
            <a:endParaRPr lang="en-US" sz="825" dirty="0">
              <a:latin typeface="Franklin Gothic Book" panose="020B0503020102020204" pitchFamily="34" charset="0"/>
            </a:endParaRPr>
          </a:p>
          <a:p>
            <a:pPr>
              <a:lnSpc>
                <a:spcPct val="90000"/>
              </a:lnSpc>
            </a:pPr>
            <a:r>
              <a:rPr lang="en-US" sz="825" dirty="0">
                <a:latin typeface="Franklin Gothic Book" panose="020B0503020102020204" pitchFamily="34" charset="0"/>
                <a:hlinkClick r:id="rId5"/>
              </a:rPr>
              <a:t>(re)StartUp425</a:t>
            </a:r>
            <a:endParaRPr lang="en-US" sz="825" dirty="0">
              <a:latin typeface="Franklin Gothic Book" panose="020B0503020102020204" pitchFamily="34" charset="0"/>
            </a:endParaRPr>
          </a:p>
          <a:p>
            <a:pPr lvl="1">
              <a:lnSpc>
                <a:spcPct val="90000"/>
              </a:lnSpc>
            </a:pPr>
            <a:r>
              <a:rPr lang="en-US" sz="825" dirty="0">
                <a:latin typeface="Franklin Gothic Book" panose="020B0503020102020204" pitchFamily="34" charset="0"/>
              </a:rPr>
              <a:t>Offering 1:1 financial assistance including full loan packaging</a:t>
            </a:r>
          </a:p>
          <a:p>
            <a:pPr lvl="1">
              <a:lnSpc>
                <a:spcPct val="90000"/>
              </a:lnSpc>
            </a:pPr>
            <a:endParaRPr lang="en-US" sz="675" dirty="0">
              <a:latin typeface="Franklin Gothic Book" panose="020B0503020102020204" pitchFamily="34" charset="0"/>
            </a:endParaRPr>
          </a:p>
        </p:txBody>
      </p:sp>
    </p:spTree>
    <p:extLst>
      <p:ext uri="{BB962C8B-B14F-4D97-AF65-F5344CB8AC3E}">
        <p14:creationId xmlns:p14="http://schemas.microsoft.com/office/powerpoint/2010/main" val="132716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857250"/>
            <a:ext cx="6858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endParaRPr lang="en-US" sz="1350" dirty="0">
              <a:solidFill>
                <a:srgbClr val="003146"/>
              </a:solidFill>
              <a:latin typeface="Calibri"/>
            </a:endParaRPr>
          </a:p>
        </p:txBody>
      </p:sp>
      <p:sp>
        <p:nvSpPr>
          <p:cNvPr id="6147" name="Content Placeholder 2"/>
          <p:cNvSpPr>
            <a:spLocks noGrp="1"/>
          </p:cNvSpPr>
          <p:nvPr>
            <p:ph idx="1"/>
          </p:nvPr>
        </p:nvSpPr>
        <p:spPr>
          <a:xfrm>
            <a:off x="1485900" y="3318272"/>
            <a:ext cx="6172200" cy="3394472"/>
          </a:xfrm>
        </p:spPr>
        <p:txBody>
          <a:bodyPr/>
          <a:lstStyle/>
          <a:p>
            <a:pPr marL="0" indent="0" algn="ctr" eaLnBrk="1" hangingPunct="1">
              <a:buNone/>
            </a:pPr>
            <a:r>
              <a:rPr lang="en-US" altLang="en-US" dirty="0">
                <a:solidFill>
                  <a:schemeClr val="bg1"/>
                </a:solidFill>
                <a:latin typeface="Rockwell" pitchFamily="18" charset="0"/>
              </a:rPr>
              <a:t>City of Redmond</a:t>
            </a:r>
          </a:p>
          <a:p>
            <a:pPr marL="0" indent="0" algn="ctr" eaLnBrk="1" hangingPunct="1">
              <a:buNone/>
            </a:pPr>
            <a:r>
              <a:rPr lang="en-US" altLang="en-US" dirty="0">
                <a:solidFill>
                  <a:schemeClr val="bg1"/>
                </a:solidFill>
                <a:latin typeface="Franklin Gothic Book" pitchFamily="34" charset="0"/>
              </a:rPr>
              <a:t>Sarah Pyle</a:t>
            </a:r>
          </a:p>
          <a:p>
            <a:pPr marL="0" indent="0" algn="ctr" eaLnBrk="1" hangingPunct="1">
              <a:buNone/>
            </a:pPr>
            <a:r>
              <a:rPr lang="en-US" altLang="en-US" dirty="0">
                <a:solidFill>
                  <a:schemeClr val="bg1"/>
                </a:solidFill>
                <a:latin typeface="Franklin Gothic Book" pitchFamily="34" charset="0"/>
              </a:rPr>
              <a:t>Recovery Manager </a:t>
            </a:r>
          </a:p>
          <a:p>
            <a:pPr marL="0" indent="0" algn="ctr" eaLnBrk="1" hangingPunct="1">
              <a:buNone/>
            </a:pPr>
            <a:r>
              <a:rPr lang="en-US" altLang="en-US" dirty="0">
                <a:solidFill>
                  <a:schemeClr val="bg1"/>
                </a:solidFill>
                <a:latin typeface="Franklin Gothic Book" pitchFamily="34" charset="0"/>
              </a:rPr>
              <a:t>425-556-2426</a:t>
            </a:r>
          </a:p>
          <a:p>
            <a:pPr marL="0" indent="0" algn="ctr" eaLnBrk="1" hangingPunct="1">
              <a:buNone/>
            </a:pPr>
            <a:r>
              <a:rPr lang="en-US" altLang="en-US" dirty="0">
                <a:solidFill>
                  <a:schemeClr val="bg1"/>
                </a:solidFill>
                <a:latin typeface="Franklin Gothic Book" pitchFamily="34" charset="0"/>
              </a:rPr>
              <a:t>spyle@redmond.gov</a:t>
            </a:r>
          </a:p>
        </p:txBody>
      </p:sp>
      <p:pic>
        <p:nvPicPr>
          <p:cNvPr id="6148" name="Picture 8" descr="CORlogo_revwhite_stacked-.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7411" y="1943100"/>
            <a:ext cx="1069181"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78448-5D6E-4793-82A1-94033162EF36}"/>
              </a:ext>
            </a:extLst>
          </p:cNvPr>
          <p:cNvPicPr>
            <a:picLocks noChangeAspect="1"/>
          </p:cNvPicPr>
          <p:nvPr/>
        </p:nvPicPr>
        <p:blipFill>
          <a:blip r:embed="rId3"/>
          <a:srcRect/>
          <a:stretch/>
        </p:blipFill>
        <p:spPr>
          <a:xfrm>
            <a:off x="286" y="857412"/>
            <a:ext cx="9143429" cy="5143178"/>
          </a:xfrm>
          <a:prstGeom prst="rect">
            <a:avLst/>
          </a:prstGeom>
        </p:spPr>
      </p:pic>
      <p:sp>
        <p:nvSpPr>
          <p:cNvPr id="2" name="TextBox 1">
            <a:extLst>
              <a:ext uri="{FF2B5EF4-FFF2-40B4-BE49-F238E27FC236}">
                <a16:creationId xmlns:a16="http://schemas.microsoft.com/office/drawing/2014/main" id="{D2B16785-4782-2944-B4C5-B9521091DC46}"/>
              </a:ext>
            </a:extLst>
          </p:cNvPr>
          <p:cNvSpPr txBox="1"/>
          <p:nvPr/>
        </p:nvSpPr>
        <p:spPr>
          <a:xfrm>
            <a:off x="5412923" y="3371851"/>
            <a:ext cx="3649435" cy="2308324"/>
          </a:xfrm>
          <a:prstGeom prst="rect">
            <a:avLst/>
          </a:prstGeom>
          <a:noFill/>
        </p:spPr>
        <p:txBody>
          <a:bodyPr wrap="square" rtlCol="0">
            <a:spAutoFit/>
          </a:bodyPr>
          <a:lstStyle/>
          <a:p>
            <a:pPr defTabSz="914378">
              <a:buClr>
                <a:srgbClr val="000000"/>
              </a:buClr>
            </a:pPr>
            <a:r>
              <a:rPr lang="en-US" b="1" kern="0" dirty="0">
                <a:solidFill>
                  <a:srgbClr val="0070C0"/>
                </a:solidFill>
                <a:latin typeface="Arial"/>
                <a:cs typeface="Arial"/>
                <a:sym typeface="Arial"/>
              </a:rPr>
              <a:t>The Southside Mitigation And Recovery Taskforce (SMART) is a public/private taskforce that strives to find real solutions to the challenges our community faces as we confront the human and economic impacts of COVID-19. </a:t>
            </a:r>
          </a:p>
        </p:txBody>
      </p:sp>
    </p:spTree>
    <p:extLst>
      <p:ext uri="{BB962C8B-B14F-4D97-AF65-F5344CB8AC3E}">
        <p14:creationId xmlns:p14="http://schemas.microsoft.com/office/powerpoint/2010/main" val="118068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2A3C6-052D-472E-A894-D612C15D3BAE}"/>
              </a:ext>
            </a:extLst>
          </p:cNvPr>
          <p:cNvPicPr>
            <a:picLocks noChangeAspect="1"/>
          </p:cNvPicPr>
          <p:nvPr/>
        </p:nvPicPr>
        <p:blipFill>
          <a:blip r:embed="rId3"/>
          <a:srcRect/>
          <a:stretch/>
        </p:blipFill>
        <p:spPr>
          <a:xfrm>
            <a:off x="22206" y="857250"/>
            <a:ext cx="9152128" cy="5148072"/>
          </a:xfrm>
          <a:prstGeom prst="rect">
            <a:avLst/>
          </a:prstGeom>
        </p:spPr>
      </p:pic>
      <p:sp>
        <p:nvSpPr>
          <p:cNvPr id="3" name="TextBox 2">
            <a:extLst>
              <a:ext uri="{FF2B5EF4-FFF2-40B4-BE49-F238E27FC236}">
                <a16:creationId xmlns:a16="http://schemas.microsoft.com/office/drawing/2014/main" id="{3CD162E8-2469-E74E-A043-B5884A5CB09C}"/>
              </a:ext>
            </a:extLst>
          </p:cNvPr>
          <p:cNvSpPr txBox="1"/>
          <p:nvPr/>
        </p:nvSpPr>
        <p:spPr>
          <a:xfrm>
            <a:off x="791937" y="4735287"/>
            <a:ext cx="3020786" cy="307777"/>
          </a:xfrm>
          <a:prstGeom prst="rect">
            <a:avLst/>
          </a:prstGeom>
          <a:noFill/>
        </p:spPr>
        <p:txBody>
          <a:bodyPr wrap="square" rtlCol="0">
            <a:spAutoFit/>
          </a:bodyPr>
          <a:lstStyle/>
          <a:p>
            <a:pPr defTabSz="914378">
              <a:buClr>
                <a:srgbClr val="000000"/>
              </a:buClr>
            </a:pPr>
            <a:r>
              <a:rPr lang="en-US" sz="1400" kern="0" dirty="0">
                <a:solidFill>
                  <a:prstClr val="white"/>
                </a:solidFill>
                <a:latin typeface="Arial"/>
                <a:cs typeface="Arial"/>
                <a:sym typeface="Arial"/>
              </a:rPr>
              <a:t>Webinar Series and Virtual Events</a:t>
            </a:r>
          </a:p>
        </p:txBody>
      </p:sp>
      <p:pic>
        <p:nvPicPr>
          <p:cNvPr id="7" name="Picture 6" descr="A picture containing indoor, table, sitting, red&#10;&#10;Description automatically generated">
            <a:extLst>
              <a:ext uri="{FF2B5EF4-FFF2-40B4-BE49-F238E27FC236}">
                <a16:creationId xmlns:a16="http://schemas.microsoft.com/office/drawing/2014/main" id="{DF8DB9F9-5A56-6741-80FC-5079D573EB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55059" y="1563042"/>
            <a:ext cx="4975890" cy="3731918"/>
          </a:xfrm>
          <a:prstGeom prst="rect">
            <a:avLst/>
          </a:prstGeom>
        </p:spPr>
      </p:pic>
      <p:sp>
        <p:nvSpPr>
          <p:cNvPr id="13" name="TextBox 12">
            <a:extLst>
              <a:ext uri="{FF2B5EF4-FFF2-40B4-BE49-F238E27FC236}">
                <a16:creationId xmlns:a16="http://schemas.microsoft.com/office/drawing/2014/main" id="{D4DBE81B-9629-9E49-9188-506DA6D8A3E1}"/>
              </a:ext>
            </a:extLst>
          </p:cNvPr>
          <p:cNvSpPr txBox="1"/>
          <p:nvPr/>
        </p:nvSpPr>
        <p:spPr>
          <a:xfrm>
            <a:off x="4862676" y="1771651"/>
            <a:ext cx="3731917" cy="2585323"/>
          </a:xfrm>
          <a:prstGeom prst="rect">
            <a:avLst/>
          </a:prstGeom>
          <a:noFill/>
        </p:spPr>
        <p:txBody>
          <a:bodyPr wrap="square" rtlCol="0">
            <a:spAutoFit/>
          </a:bodyPr>
          <a:lstStyle/>
          <a:p>
            <a:pPr defTabSz="914378">
              <a:buClr>
                <a:srgbClr val="000000"/>
              </a:buClr>
            </a:pPr>
            <a:r>
              <a:rPr lang="en-US" b="1" kern="0" dirty="0">
                <a:solidFill>
                  <a:srgbClr val="0070C0"/>
                </a:solidFill>
                <a:latin typeface="Arial"/>
                <a:cs typeface="Arial"/>
                <a:sym typeface="Arial"/>
              </a:rPr>
              <a:t>Communication, Cooperation and Creative Solution Finding.</a:t>
            </a:r>
          </a:p>
          <a:p>
            <a:pPr defTabSz="914378">
              <a:buClr>
                <a:srgbClr val="000000"/>
              </a:buClr>
            </a:pPr>
            <a:endParaRPr lang="en-US" b="1" kern="0" dirty="0">
              <a:solidFill>
                <a:srgbClr val="0070C0"/>
              </a:solidFill>
              <a:latin typeface="Arial"/>
              <a:cs typeface="Arial"/>
              <a:sym typeface="Arial"/>
            </a:endParaRPr>
          </a:p>
          <a:p>
            <a:pPr defTabSz="914378">
              <a:buClr>
                <a:srgbClr val="000000"/>
              </a:buClr>
            </a:pPr>
            <a:r>
              <a:rPr lang="en-US" b="1" kern="0" dirty="0">
                <a:solidFill>
                  <a:srgbClr val="0070C0"/>
                </a:solidFill>
                <a:latin typeface="Arial"/>
                <a:cs typeface="Arial"/>
                <a:sym typeface="Arial"/>
              </a:rPr>
              <a:t>City of Des Moines- EATS (Emergency Assistance to Seniors and Vets) Program</a:t>
            </a:r>
          </a:p>
          <a:p>
            <a:pPr defTabSz="914378">
              <a:buClr>
                <a:srgbClr val="000000"/>
              </a:buClr>
            </a:pPr>
            <a:endParaRPr lang="en-US" b="1" kern="0" dirty="0">
              <a:solidFill>
                <a:srgbClr val="0070C0"/>
              </a:solidFill>
              <a:latin typeface="Arial"/>
              <a:cs typeface="Arial"/>
              <a:sym typeface="Arial"/>
            </a:endParaRPr>
          </a:p>
          <a:p>
            <a:pPr defTabSz="914378">
              <a:buClr>
                <a:srgbClr val="000000"/>
              </a:buClr>
            </a:pPr>
            <a:r>
              <a:rPr lang="en-US" b="1" kern="0" dirty="0">
                <a:solidFill>
                  <a:srgbClr val="0070C0"/>
                </a:solidFill>
                <a:latin typeface="Arial"/>
                <a:cs typeface="Arial"/>
                <a:sym typeface="Arial"/>
              </a:rPr>
              <a:t>Providing gift cards to local restaurants </a:t>
            </a:r>
            <a:r>
              <a:rPr lang="en-US" b="1" kern="0">
                <a:solidFill>
                  <a:srgbClr val="0070C0"/>
                </a:solidFill>
                <a:latin typeface="Arial"/>
                <a:cs typeface="Arial"/>
                <a:sym typeface="Arial"/>
              </a:rPr>
              <a:t>to seniors and vets</a:t>
            </a:r>
            <a:endParaRPr lang="en-US" b="1" kern="0" dirty="0">
              <a:solidFill>
                <a:srgbClr val="0070C0"/>
              </a:solidFill>
              <a:latin typeface="Arial"/>
              <a:cs typeface="Arial"/>
              <a:sym typeface="Arial"/>
            </a:endParaRPr>
          </a:p>
        </p:txBody>
      </p:sp>
    </p:spTree>
    <p:extLst>
      <p:ext uri="{BB962C8B-B14F-4D97-AF65-F5344CB8AC3E}">
        <p14:creationId xmlns:p14="http://schemas.microsoft.com/office/powerpoint/2010/main" val="3987806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2A3C6-052D-472E-A894-D612C15D3BAE}"/>
              </a:ext>
            </a:extLst>
          </p:cNvPr>
          <p:cNvPicPr>
            <a:picLocks noChangeAspect="1"/>
          </p:cNvPicPr>
          <p:nvPr/>
        </p:nvPicPr>
        <p:blipFill>
          <a:blip r:embed="rId3"/>
          <a:srcRect/>
          <a:stretch/>
        </p:blipFill>
        <p:spPr>
          <a:xfrm>
            <a:off x="22206" y="857250"/>
            <a:ext cx="9152128" cy="5148072"/>
          </a:xfrm>
          <a:prstGeom prst="rect">
            <a:avLst/>
          </a:prstGeom>
        </p:spPr>
      </p:pic>
      <p:sp>
        <p:nvSpPr>
          <p:cNvPr id="3" name="TextBox 2">
            <a:extLst>
              <a:ext uri="{FF2B5EF4-FFF2-40B4-BE49-F238E27FC236}">
                <a16:creationId xmlns:a16="http://schemas.microsoft.com/office/drawing/2014/main" id="{3CD162E8-2469-E74E-A043-B5884A5CB09C}"/>
              </a:ext>
            </a:extLst>
          </p:cNvPr>
          <p:cNvSpPr txBox="1"/>
          <p:nvPr/>
        </p:nvSpPr>
        <p:spPr>
          <a:xfrm>
            <a:off x="791937" y="4735287"/>
            <a:ext cx="3020786" cy="307777"/>
          </a:xfrm>
          <a:prstGeom prst="rect">
            <a:avLst/>
          </a:prstGeom>
          <a:noFill/>
        </p:spPr>
        <p:txBody>
          <a:bodyPr wrap="square" rtlCol="0">
            <a:spAutoFit/>
          </a:bodyPr>
          <a:lstStyle/>
          <a:p>
            <a:pPr defTabSz="914378">
              <a:buClr>
                <a:srgbClr val="000000"/>
              </a:buClr>
            </a:pPr>
            <a:r>
              <a:rPr lang="en-US" sz="1400" kern="0" dirty="0">
                <a:solidFill>
                  <a:prstClr val="white"/>
                </a:solidFill>
                <a:latin typeface="Arial"/>
                <a:cs typeface="Arial"/>
                <a:sym typeface="Arial"/>
              </a:rPr>
              <a:t>Webinar Series and Virtual Events</a:t>
            </a:r>
          </a:p>
        </p:txBody>
      </p:sp>
      <p:pic>
        <p:nvPicPr>
          <p:cNvPr id="5" name="Picture 4" descr="A person standing in front of a building&#10;&#10;Description automatically generated">
            <a:extLst>
              <a:ext uri="{FF2B5EF4-FFF2-40B4-BE49-F238E27FC236}">
                <a16:creationId xmlns:a16="http://schemas.microsoft.com/office/drawing/2014/main" id="{D22309B3-636D-7645-8F35-DDD1F8EEED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918" y="941055"/>
            <a:ext cx="3731918" cy="4975891"/>
          </a:xfrm>
          <a:prstGeom prst="rect">
            <a:avLst/>
          </a:prstGeom>
        </p:spPr>
      </p:pic>
      <p:pic>
        <p:nvPicPr>
          <p:cNvPr id="8" name="Picture 7">
            <a:extLst>
              <a:ext uri="{FF2B5EF4-FFF2-40B4-BE49-F238E27FC236}">
                <a16:creationId xmlns:a16="http://schemas.microsoft.com/office/drawing/2014/main" id="{7C91001D-3B27-954B-B735-F0A198AEB9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5168" y="941055"/>
            <a:ext cx="3845008" cy="4975892"/>
          </a:xfrm>
          <a:prstGeom prst="rect">
            <a:avLst/>
          </a:prstGeom>
        </p:spPr>
      </p:pic>
    </p:spTree>
    <p:extLst>
      <p:ext uri="{BB962C8B-B14F-4D97-AF65-F5344CB8AC3E}">
        <p14:creationId xmlns:p14="http://schemas.microsoft.com/office/powerpoint/2010/main" val="3066411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2A3C6-052D-472E-A894-D612C15D3BAE}"/>
              </a:ext>
            </a:extLst>
          </p:cNvPr>
          <p:cNvPicPr>
            <a:picLocks noChangeAspect="1"/>
          </p:cNvPicPr>
          <p:nvPr/>
        </p:nvPicPr>
        <p:blipFill>
          <a:blip r:embed="rId3"/>
          <a:srcRect/>
          <a:stretch/>
        </p:blipFill>
        <p:spPr>
          <a:xfrm>
            <a:off x="22206" y="857250"/>
            <a:ext cx="9152128" cy="5148072"/>
          </a:xfrm>
          <a:prstGeom prst="rect">
            <a:avLst/>
          </a:prstGeom>
        </p:spPr>
      </p:pic>
      <p:sp>
        <p:nvSpPr>
          <p:cNvPr id="3" name="TextBox 2">
            <a:extLst>
              <a:ext uri="{FF2B5EF4-FFF2-40B4-BE49-F238E27FC236}">
                <a16:creationId xmlns:a16="http://schemas.microsoft.com/office/drawing/2014/main" id="{3CD162E8-2469-E74E-A043-B5884A5CB09C}"/>
              </a:ext>
            </a:extLst>
          </p:cNvPr>
          <p:cNvSpPr txBox="1"/>
          <p:nvPr/>
        </p:nvSpPr>
        <p:spPr>
          <a:xfrm>
            <a:off x="791937" y="4735287"/>
            <a:ext cx="3020786" cy="307777"/>
          </a:xfrm>
          <a:prstGeom prst="rect">
            <a:avLst/>
          </a:prstGeom>
          <a:noFill/>
        </p:spPr>
        <p:txBody>
          <a:bodyPr wrap="square" rtlCol="0">
            <a:spAutoFit/>
          </a:bodyPr>
          <a:lstStyle/>
          <a:p>
            <a:pPr defTabSz="914378">
              <a:buClr>
                <a:srgbClr val="000000"/>
              </a:buClr>
            </a:pPr>
            <a:r>
              <a:rPr lang="en-US" sz="1400" kern="0" dirty="0">
                <a:solidFill>
                  <a:prstClr val="white"/>
                </a:solidFill>
                <a:latin typeface="Arial"/>
                <a:cs typeface="Arial"/>
                <a:sym typeface="Arial"/>
              </a:rPr>
              <a:t>Webinar Series and Virtual Events</a:t>
            </a:r>
          </a:p>
        </p:txBody>
      </p:sp>
      <p:pic>
        <p:nvPicPr>
          <p:cNvPr id="11" name="Graphic 10" descr="Wireless">
            <a:extLst>
              <a:ext uri="{FF2B5EF4-FFF2-40B4-BE49-F238E27FC236}">
                <a16:creationId xmlns:a16="http://schemas.microsoft.com/office/drawing/2014/main" id="{5817AB53-9F00-2B45-9B5B-7D3ACE1844C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58951" y="3818033"/>
            <a:ext cx="599542" cy="599542"/>
          </a:xfrm>
          <a:prstGeom prst="rect">
            <a:avLst/>
          </a:prstGeom>
        </p:spPr>
      </p:pic>
      <p:pic>
        <p:nvPicPr>
          <p:cNvPr id="12" name="Graphic 11" descr="Wireless">
            <a:extLst>
              <a:ext uri="{FF2B5EF4-FFF2-40B4-BE49-F238E27FC236}">
                <a16:creationId xmlns:a16="http://schemas.microsoft.com/office/drawing/2014/main" id="{4BEB5523-38DB-A945-B0F0-2C765C91290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98727" y="1621482"/>
            <a:ext cx="599542" cy="599542"/>
          </a:xfrm>
          <a:prstGeom prst="rect">
            <a:avLst/>
          </a:prstGeom>
        </p:spPr>
      </p:pic>
      <p:pic>
        <p:nvPicPr>
          <p:cNvPr id="6" name="Picture 5" descr="A metal fence&#10;&#10;Description automatically generated">
            <a:extLst>
              <a:ext uri="{FF2B5EF4-FFF2-40B4-BE49-F238E27FC236}">
                <a16:creationId xmlns:a16="http://schemas.microsoft.com/office/drawing/2014/main" id="{ABECA688-0FA5-0E4B-AE1C-49D80D5131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1365" y="1071563"/>
            <a:ext cx="8862179" cy="4569561"/>
          </a:xfrm>
          <a:prstGeom prst="rect">
            <a:avLst/>
          </a:prstGeom>
        </p:spPr>
      </p:pic>
    </p:spTree>
    <p:extLst>
      <p:ext uri="{BB962C8B-B14F-4D97-AF65-F5344CB8AC3E}">
        <p14:creationId xmlns:p14="http://schemas.microsoft.com/office/powerpoint/2010/main" val="2703538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2A3C6-052D-472E-A894-D612C15D3BAE}"/>
              </a:ext>
            </a:extLst>
          </p:cNvPr>
          <p:cNvPicPr>
            <a:picLocks noChangeAspect="1"/>
          </p:cNvPicPr>
          <p:nvPr/>
        </p:nvPicPr>
        <p:blipFill>
          <a:blip r:embed="rId3"/>
          <a:srcRect/>
          <a:stretch/>
        </p:blipFill>
        <p:spPr>
          <a:xfrm>
            <a:off x="22206" y="857250"/>
            <a:ext cx="9152128" cy="5148072"/>
          </a:xfrm>
          <a:prstGeom prst="rect">
            <a:avLst/>
          </a:prstGeom>
        </p:spPr>
      </p:pic>
      <p:sp>
        <p:nvSpPr>
          <p:cNvPr id="3" name="TextBox 2">
            <a:extLst>
              <a:ext uri="{FF2B5EF4-FFF2-40B4-BE49-F238E27FC236}">
                <a16:creationId xmlns:a16="http://schemas.microsoft.com/office/drawing/2014/main" id="{3CD162E8-2469-E74E-A043-B5884A5CB09C}"/>
              </a:ext>
            </a:extLst>
          </p:cNvPr>
          <p:cNvSpPr txBox="1"/>
          <p:nvPr/>
        </p:nvSpPr>
        <p:spPr>
          <a:xfrm>
            <a:off x="791937" y="4735287"/>
            <a:ext cx="3020786" cy="307777"/>
          </a:xfrm>
          <a:prstGeom prst="rect">
            <a:avLst/>
          </a:prstGeom>
          <a:noFill/>
        </p:spPr>
        <p:txBody>
          <a:bodyPr wrap="square" rtlCol="0">
            <a:spAutoFit/>
          </a:bodyPr>
          <a:lstStyle/>
          <a:p>
            <a:pPr defTabSz="914378">
              <a:buClr>
                <a:srgbClr val="000000"/>
              </a:buClr>
            </a:pPr>
            <a:r>
              <a:rPr lang="en-US" sz="1400" kern="0" dirty="0">
                <a:solidFill>
                  <a:prstClr val="white"/>
                </a:solidFill>
                <a:latin typeface="Arial"/>
                <a:cs typeface="Arial"/>
                <a:sym typeface="Arial"/>
              </a:rPr>
              <a:t>Webinar Series and Virtual Events</a:t>
            </a:r>
          </a:p>
        </p:txBody>
      </p:sp>
      <p:pic>
        <p:nvPicPr>
          <p:cNvPr id="11" name="Graphic 10" descr="Wireless">
            <a:extLst>
              <a:ext uri="{FF2B5EF4-FFF2-40B4-BE49-F238E27FC236}">
                <a16:creationId xmlns:a16="http://schemas.microsoft.com/office/drawing/2014/main" id="{5817AB53-9F00-2B45-9B5B-7D3ACE1844C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58951" y="3818033"/>
            <a:ext cx="599542" cy="599542"/>
          </a:xfrm>
          <a:prstGeom prst="rect">
            <a:avLst/>
          </a:prstGeom>
        </p:spPr>
      </p:pic>
      <p:pic>
        <p:nvPicPr>
          <p:cNvPr id="12" name="Graphic 11" descr="Wireless">
            <a:extLst>
              <a:ext uri="{FF2B5EF4-FFF2-40B4-BE49-F238E27FC236}">
                <a16:creationId xmlns:a16="http://schemas.microsoft.com/office/drawing/2014/main" id="{4BEB5523-38DB-A945-B0F0-2C765C91290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98727" y="1621482"/>
            <a:ext cx="599542" cy="599542"/>
          </a:xfrm>
          <a:prstGeom prst="rect">
            <a:avLst/>
          </a:prstGeom>
        </p:spPr>
      </p:pic>
      <p:pic>
        <p:nvPicPr>
          <p:cNvPr id="6" name="Picture 5" descr="A picture containing outdoor, road, fence, building&#10;&#10;Description automatically generated">
            <a:extLst>
              <a:ext uri="{FF2B5EF4-FFF2-40B4-BE49-F238E27FC236}">
                <a16:creationId xmlns:a16="http://schemas.microsoft.com/office/drawing/2014/main" id="{40CAB189-4163-7B43-A5D9-657D5889F6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0769" y="1147095"/>
            <a:ext cx="8851027" cy="4563811"/>
          </a:xfrm>
          <a:prstGeom prst="rect">
            <a:avLst/>
          </a:prstGeom>
        </p:spPr>
      </p:pic>
    </p:spTree>
    <p:extLst>
      <p:ext uri="{BB962C8B-B14F-4D97-AF65-F5344CB8AC3E}">
        <p14:creationId xmlns:p14="http://schemas.microsoft.com/office/powerpoint/2010/main" val="2915130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2A3C6-052D-472E-A894-D612C15D3BAE}"/>
              </a:ext>
            </a:extLst>
          </p:cNvPr>
          <p:cNvPicPr>
            <a:picLocks noChangeAspect="1"/>
          </p:cNvPicPr>
          <p:nvPr/>
        </p:nvPicPr>
        <p:blipFill>
          <a:blip r:embed="rId3"/>
          <a:srcRect/>
          <a:stretch/>
        </p:blipFill>
        <p:spPr>
          <a:xfrm>
            <a:off x="-96394" y="860335"/>
            <a:ext cx="9152128" cy="5148072"/>
          </a:xfrm>
          <a:prstGeom prst="rect">
            <a:avLst/>
          </a:prstGeom>
        </p:spPr>
      </p:pic>
      <p:sp>
        <p:nvSpPr>
          <p:cNvPr id="3" name="TextBox 2">
            <a:extLst>
              <a:ext uri="{FF2B5EF4-FFF2-40B4-BE49-F238E27FC236}">
                <a16:creationId xmlns:a16="http://schemas.microsoft.com/office/drawing/2014/main" id="{3CD162E8-2469-E74E-A043-B5884A5CB09C}"/>
              </a:ext>
            </a:extLst>
          </p:cNvPr>
          <p:cNvSpPr txBox="1"/>
          <p:nvPr/>
        </p:nvSpPr>
        <p:spPr>
          <a:xfrm>
            <a:off x="775608" y="4757589"/>
            <a:ext cx="3020786" cy="307777"/>
          </a:xfrm>
          <a:prstGeom prst="rect">
            <a:avLst/>
          </a:prstGeom>
          <a:noFill/>
        </p:spPr>
        <p:txBody>
          <a:bodyPr wrap="square" rtlCol="0">
            <a:spAutoFit/>
          </a:bodyPr>
          <a:lstStyle/>
          <a:p>
            <a:pPr defTabSz="914378">
              <a:buClr>
                <a:srgbClr val="000000"/>
              </a:buClr>
            </a:pPr>
            <a:r>
              <a:rPr lang="en-US" sz="1400" kern="0" dirty="0">
                <a:solidFill>
                  <a:prstClr val="white"/>
                </a:solidFill>
                <a:latin typeface="Arial"/>
                <a:cs typeface="Arial"/>
                <a:sym typeface="Arial"/>
              </a:rPr>
              <a:t> Technical Assistance</a:t>
            </a:r>
          </a:p>
        </p:txBody>
      </p:sp>
      <p:pic>
        <p:nvPicPr>
          <p:cNvPr id="5" name="Picture 4" descr="A picture containing outdoor, chair, bench, building&#10;&#10;Description automatically generated">
            <a:extLst>
              <a:ext uri="{FF2B5EF4-FFF2-40B4-BE49-F238E27FC236}">
                <a16:creationId xmlns:a16="http://schemas.microsoft.com/office/drawing/2014/main" id="{E6DD20FB-9300-F547-9C42-0119E682EA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71564"/>
            <a:ext cx="9056818" cy="4669922"/>
          </a:xfrm>
          <a:prstGeom prst="rect">
            <a:avLst/>
          </a:prstGeom>
        </p:spPr>
      </p:pic>
    </p:spTree>
    <p:extLst>
      <p:ext uri="{BB962C8B-B14F-4D97-AF65-F5344CB8AC3E}">
        <p14:creationId xmlns:p14="http://schemas.microsoft.com/office/powerpoint/2010/main" val="1548019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2A3C6-052D-472E-A894-D612C15D3BAE}"/>
              </a:ext>
            </a:extLst>
          </p:cNvPr>
          <p:cNvPicPr>
            <a:picLocks noChangeAspect="1"/>
          </p:cNvPicPr>
          <p:nvPr/>
        </p:nvPicPr>
        <p:blipFill>
          <a:blip r:embed="rId3"/>
          <a:srcRect/>
          <a:stretch/>
        </p:blipFill>
        <p:spPr>
          <a:xfrm>
            <a:off x="-96394" y="860335"/>
            <a:ext cx="9152128" cy="5148072"/>
          </a:xfrm>
          <a:prstGeom prst="rect">
            <a:avLst/>
          </a:prstGeom>
        </p:spPr>
      </p:pic>
      <p:sp>
        <p:nvSpPr>
          <p:cNvPr id="3" name="TextBox 2">
            <a:extLst>
              <a:ext uri="{FF2B5EF4-FFF2-40B4-BE49-F238E27FC236}">
                <a16:creationId xmlns:a16="http://schemas.microsoft.com/office/drawing/2014/main" id="{3CD162E8-2469-E74E-A043-B5884A5CB09C}"/>
              </a:ext>
            </a:extLst>
          </p:cNvPr>
          <p:cNvSpPr txBox="1"/>
          <p:nvPr/>
        </p:nvSpPr>
        <p:spPr>
          <a:xfrm>
            <a:off x="775608" y="4757589"/>
            <a:ext cx="3020786" cy="307777"/>
          </a:xfrm>
          <a:prstGeom prst="rect">
            <a:avLst/>
          </a:prstGeom>
          <a:noFill/>
        </p:spPr>
        <p:txBody>
          <a:bodyPr wrap="square" rtlCol="0">
            <a:spAutoFit/>
          </a:bodyPr>
          <a:lstStyle/>
          <a:p>
            <a:pPr defTabSz="914378">
              <a:buClr>
                <a:srgbClr val="000000"/>
              </a:buClr>
            </a:pPr>
            <a:r>
              <a:rPr lang="en-US" sz="1400" kern="0" dirty="0">
                <a:solidFill>
                  <a:prstClr val="white"/>
                </a:solidFill>
                <a:latin typeface="Arial"/>
                <a:cs typeface="Arial"/>
                <a:sym typeface="Arial"/>
              </a:rPr>
              <a:t> Technical Assistance</a:t>
            </a:r>
          </a:p>
        </p:txBody>
      </p:sp>
      <p:pic>
        <p:nvPicPr>
          <p:cNvPr id="6" name="Picture 5" descr="A group of people sitting at a table in a restaurant&#10;&#10;Description automatically generated">
            <a:extLst>
              <a:ext uri="{FF2B5EF4-FFF2-40B4-BE49-F238E27FC236}">
                <a16:creationId xmlns:a16="http://schemas.microsoft.com/office/drawing/2014/main" id="{FC429CD9-42D7-4640-98F4-01C5C387E7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994" y="1039155"/>
            <a:ext cx="6284643" cy="4713482"/>
          </a:xfrm>
          <a:prstGeom prst="rect">
            <a:avLst/>
          </a:prstGeom>
        </p:spPr>
      </p:pic>
      <p:pic>
        <p:nvPicPr>
          <p:cNvPr id="8" name="Picture 7" descr="A close up of text on a white background&#10;&#10;Description automatically generated">
            <a:extLst>
              <a:ext uri="{FF2B5EF4-FFF2-40B4-BE49-F238E27FC236}">
                <a16:creationId xmlns:a16="http://schemas.microsoft.com/office/drawing/2014/main" id="{93FDCE6E-5DB7-6243-A23A-554CEC7F25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9108" y="1091626"/>
            <a:ext cx="3456404" cy="4608539"/>
          </a:xfrm>
          <a:prstGeom prst="rect">
            <a:avLst/>
          </a:prstGeom>
        </p:spPr>
      </p:pic>
    </p:spTree>
    <p:extLst>
      <p:ext uri="{BB962C8B-B14F-4D97-AF65-F5344CB8AC3E}">
        <p14:creationId xmlns:p14="http://schemas.microsoft.com/office/powerpoint/2010/main" val="337375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pPr algn="ctr"/>
            <a:r>
              <a:rPr lang="en-US" sz="4800" b="1" dirty="0">
                <a:latin typeface="Calibri" panose="020F0502020204030204" pitchFamily="34" charset="0"/>
                <a:cs typeface="Calibri" panose="020F0502020204030204" pitchFamily="34" charset="0"/>
              </a:rPr>
              <a:t>Panelists</a:t>
            </a:r>
          </a:p>
        </p:txBody>
      </p:sp>
      <p:sp>
        <p:nvSpPr>
          <p:cNvPr id="24" name="Text Placeholder 23"/>
          <p:cNvSpPr>
            <a:spLocks noGrp="1"/>
          </p:cNvSpPr>
          <p:nvPr>
            <p:ph idx="1"/>
          </p:nvPr>
        </p:nvSpPr>
        <p:spPr/>
        <p:txBody>
          <a:bodyPr>
            <a:noAutofit/>
          </a:bodyPr>
          <a:lstStyle/>
          <a:p>
            <a:pPr marL="274320" marR="0" indent="0" algn="ctr">
              <a:spcBef>
                <a:spcPts val="0"/>
              </a:spcBef>
              <a:spcAft>
                <a:spcPts val="225"/>
              </a:spcAft>
              <a:buNone/>
            </a:pPr>
            <a:r>
              <a:rPr lang="en-US" sz="1400" b="1" dirty="0">
                <a:effectLst/>
                <a:latin typeface="Calibri" panose="020F0502020204030204" pitchFamily="34" charset="0"/>
                <a:ea typeface="Calibri" panose="020F0502020204030204" pitchFamily="34" charset="0"/>
              </a:rPr>
              <a:t>Pam Cant,  Department of Labor and Industries</a:t>
            </a:r>
            <a:endParaRPr lang="en-US" sz="1400" dirty="0">
              <a:effectLst/>
              <a:latin typeface="Calibri" panose="020F0502020204030204" pitchFamily="34" charset="0"/>
              <a:ea typeface="Calibri" panose="020F0502020204030204" pitchFamily="34" charset="0"/>
            </a:endParaRPr>
          </a:p>
          <a:p>
            <a:pPr marL="274320" marR="0" indent="0" algn="ctr">
              <a:spcBef>
                <a:spcPts val="0"/>
              </a:spcBef>
              <a:spcAft>
                <a:spcPts val="225"/>
              </a:spcAft>
              <a:buNone/>
            </a:pPr>
            <a:r>
              <a:rPr lang="en-US" sz="1400" i="1" dirty="0">
                <a:effectLst/>
                <a:latin typeface="Calibri" panose="020F0502020204030204" pitchFamily="34" charset="0"/>
                <a:ea typeface="Calibri" panose="020F0502020204030204" pitchFamily="34" charset="0"/>
              </a:rPr>
              <a:t>Pam Cant is a Consultation Operations Manager with the Department of Labor and Industries, Division of Occupational Safety and Health.</a:t>
            </a:r>
          </a:p>
          <a:p>
            <a:pPr marL="274320" marR="0" indent="0" algn="ctr">
              <a:spcBef>
                <a:spcPts val="0"/>
              </a:spcBef>
              <a:spcAft>
                <a:spcPts val="225"/>
              </a:spcAft>
              <a:buNone/>
            </a:pPr>
            <a:endParaRPr lang="en-US" sz="800" i="1" dirty="0">
              <a:effectLst/>
              <a:latin typeface="Calibri" panose="020F0502020204030204" pitchFamily="34" charset="0"/>
              <a:ea typeface="Calibri" panose="020F0502020204030204" pitchFamily="34" charset="0"/>
            </a:endParaRPr>
          </a:p>
          <a:p>
            <a:pPr marL="274320" marR="0" indent="0" algn="ctr">
              <a:spcBef>
                <a:spcPts val="0"/>
              </a:spcBef>
              <a:spcAft>
                <a:spcPts val="0"/>
              </a:spcAft>
              <a:buNone/>
            </a:pPr>
            <a:r>
              <a:rPr lang="en-US" sz="1400" b="1" dirty="0">
                <a:effectLst/>
                <a:latin typeface="Calibri" panose="020F0502020204030204" pitchFamily="34" charset="0"/>
                <a:ea typeface="Calibri" panose="020F0502020204030204" pitchFamily="34" charset="0"/>
              </a:rPr>
              <a:t>Sarah Pyle, Redmond Strategic Initiatives Manager</a:t>
            </a:r>
            <a:endParaRPr lang="en-US" sz="1400" dirty="0">
              <a:effectLst/>
              <a:latin typeface="Calibri" panose="020F0502020204030204" pitchFamily="34" charset="0"/>
              <a:ea typeface="Calibri" panose="020F0502020204030204" pitchFamily="34" charset="0"/>
            </a:endParaRPr>
          </a:p>
          <a:p>
            <a:pPr marL="274320" marR="0" indent="0">
              <a:spcBef>
                <a:spcPts val="0"/>
              </a:spcBef>
              <a:spcAft>
                <a:spcPts val="225"/>
              </a:spcAft>
              <a:buNone/>
            </a:pPr>
            <a:r>
              <a:rPr lang="en-US" sz="1400" i="1" dirty="0">
                <a:effectLst/>
                <a:latin typeface="Calibri" panose="020F0502020204030204" pitchFamily="34" charset="0"/>
                <a:ea typeface="Calibri" panose="020F0502020204030204" pitchFamily="34" charset="0"/>
              </a:rPr>
              <a:t>Sarah Pyle is a community and economic development professional with the City of Redmond. She is currently assigned as the City’s Recovery Manager for the  COVID-19 pandemic; in addition, she manages the economic development, tourism, and land use development divisions. She is known for developing innovative ways to streamline processes, reducing the cost of doing business and leveraging technology options already available for use of economic development. Most recently the City has developed What’s Open Eastside, a free marketing tool for all businesses. Prior to joining Redmond in 2015 Sarah worked with other cities on the Eastside and ran a small business. She believes collaboration and asking questions can bring even the most complex across the finish line. </a:t>
            </a:r>
            <a:r>
              <a:rPr lang="en-US" sz="1400" u="sng" dirty="0">
                <a:solidFill>
                  <a:srgbClr val="0563C1"/>
                </a:solidFill>
                <a:effectLst/>
                <a:latin typeface="Calibri" panose="020F0502020204030204" pitchFamily="34" charset="0"/>
                <a:ea typeface="Calibri" panose="020F0502020204030204" pitchFamily="34" charset="0"/>
                <a:hlinkClick r:id="rId3"/>
              </a:rPr>
              <a:t>Change the World from Redmond</a:t>
            </a:r>
            <a:endParaRPr lang="en-US" sz="1400" u="sng" dirty="0">
              <a:solidFill>
                <a:srgbClr val="0563C1"/>
              </a:solidFill>
              <a:effectLst/>
              <a:latin typeface="Calibri" panose="020F0502020204030204" pitchFamily="34" charset="0"/>
              <a:ea typeface="Calibri" panose="020F0502020204030204" pitchFamily="34" charset="0"/>
            </a:endParaRPr>
          </a:p>
          <a:p>
            <a:pPr marL="274320" marR="0" indent="0">
              <a:spcBef>
                <a:spcPts val="0"/>
              </a:spcBef>
              <a:spcAft>
                <a:spcPts val="225"/>
              </a:spcAft>
              <a:buNone/>
            </a:pPr>
            <a:endParaRPr lang="en-US" sz="8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1400" b="1" dirty="0">
                <a:solidFill>
                  <a:srgbClr val="000000"/>
                </a:solidFill>
                <a:effectLst/>
                <a:latin typeface="Calibri" panose="020F0502020204030204" pitchFamily="34" charset="0"/>
                <a:ea typeface="Calibri" panose="020F0502020204030204" pitchFamily="34" charset="0"/>
              </a:rPr>
              <a:t>Andrea Reay, Seattle Southside Chamber CEO</a:t>
            </a:r>
            <a:endParaRPr lang="en-US" sz="1400" dirty="0">
              <a:effectLst/>
              <a:latin typeface="Calibri" panose="020F0502020204030204" pitchFamily="34" charset="0"/>
              <a:ea typeface="Calibri" panose="020F0502020204030204" pitchFamily="34" charset="0"/>
            </a:endParaRPr>
          </a:p>
          <a:p>
            <a:pPr marL="274320" marR="0" indent="0">
              <a:spcBef>
                <a:spcPts val="0"/>
              </a:spcBef>
              <a:spcAft>
                <a:spcPts val="0"/>
              </a:spcAft>
              <a:buNone/>
            </a:pPr>
            <a:r>
              <a:rPr lang="en-US" sz="1400" i="1" dirty="0">
                <a:effectLst/>
                <a:latin typeface="Calibri" panose="020F0502020204030204" pitchFamily="34" charset="0"/>
                <a:ea typeface="Calibri" panose="020F0502020204030204" pitchFamily="34" charset="0"/>
              </a:rPr>
              <a:t>Andrea H. Reay is a native of the Pacific Northwest and is an experienced non-profit manager, business consultant and community organizer.  Andrea worked for over 15 years in non-profit arts management. In 2013 she expanded her non-profit experience to work at Discover Burien, a non-profit organization focused on marketing and promoting the City of Burien. In 2016 Andrea accepted the position to serve as the President/CEO at Seattle Southside Chamber of Commerce. She is thrilled to be able to maximize her varied experience growing up in a family that knew the challenges of owning a small business as well as non-profit management to be able to maximize the services and benefits the Chamber is able to provide and deliver for the community of Southwest King County.</a:t>
            </a:r>
            <a:endParaRPr lang="en-US" sz="14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tx1"/>
              </a:buClr>
              <a:buNone/>
            </a:pPr>
            <a:endParaRPr lang="en-US" sz="3600" dirty="0">
              <a:latin typeface="Calibri Light" pitchFamily="34" charset="0"/>
            </a:endParaRPr>
          </a:p>
        </p:txBody>
      </p:sp>
    </p:spTree>
    <p:extLst>
      <p:ext uri="{BB962C8B-B14F-4D97-AF65-F5344CB8AC3E}">
        <p14:creationId xmlns:p14="http://schemas.microsoft.com/office/powerpoint/2010/main" val="600431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2A3C6-052D-472E-A894-D612C15D3BAE}"/>
              </a:ext>
            </a:extLst>
          </p:cNvPr>
          <p:cNvPicPr>
            <a:picLocks noChangeAspect="1"/>
          </p:cNvPicPr>
          <p:nvPr/>
        </p:nvPicPr>
        <p:blipFill>
          <a:blip r:embed="rId3"/>
          <a:srcRect/>
          <a:stretch/>
        </p:blipFill>
        <p:spPr>
          <a:xfrm>
            <a:off x="-96394" y="860335"/>
            <a:ext cx="9152128" cy="5148072"/>
          </a:xfrm>
          <a:prstGeom prst="rect">
            <a:avLst/>
          </a:prstGeom>
        </p:spPr>
      </p:pic>
      <p:sp>
        <p:nvSpPr>
          <p:cNvPr id="3" name="TextBox 2">
            <a:extLst>
              <a:ext uri="{FF2B5EF4-FFF2-40B4-BE49-F238E27FC236}">
                <a16:creationId xmlns:a16="http://schemas.microsoft.com/office/drawing/2014/main" id="{3CD162E8-2469-E74E-A043-B5884A5CB09C}"/>
              </a:ext>
            </a:extLst>
          </p:cNvPr>
          <p:cNvSpPr txBox="1"/>
          <p:nvPr/>
        </p:nvSpPr>
        <p:spPr>
          <a:xfrm>
            <a:off x="775608" y="4757589"/>
            <a:ext cx="3020786" cy="307777"/>
          </a:xfrm>
          <a:prstGeom prst="rect">
            <a:avLst/>
          </a:prstGeom>
          <a:noFill/>
        </p:spPr>
        <p:txBody>
          <a:bodyPr wrap="square" rtlCol="0">
            <a:spAutoFit/>
          </a:bodyPr>
          <a:lstStyle/>
          <a:p>
            <a:pPr defTabSz="914378">
              <a:buClr>
                <a:srgbClr val="000000"/>
              </a:buClr>
            </a:pPr>
            <a:r>
              <a:rPr lang="en-US" sz="1400" kern="0" dirty="0">
                <a:solidFill>
                  <a:prstClr val="white"/>
                </a:solidFill>
                <a:latin typeface="Arial"/>
                <a:cs typeface="Arial"/>
                <a:sym typeface="Arial"/>
              </a:rPr>
              <a:t> Technical Assistance</a:t>
            </a:r>
          </a:p>
        </p:txBody>
      </p:sp>
      <p:pic>
        <p:nvPicPr>
          <p:cNvPr id="6" name="Picture 5" descr="A person sitting at a table with a blue umbrella&#10;&#10;Description automatically generated">
            <a:extLst>
              <a:ext uri="{FF2B5EF4-FFF2-40B4-BE49-F238E27FC236}">
                <a16:creationId xmlns:a16="http://schemas.microsoft.com/office/drawing/2014/main" id="{FEFF001B-732E-8441-8922-273B7E6F7A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537" y="1097699"/>
            <a:ext cx="6216805" cy="4662604"/>
          </a:xfrm>
          <a:prstGeom prst="rect">
            <a:avLst/>
          </a:prstGeom>
        </p:spPr>
      </p:pic>
    </p:spTree>
    <p:extLst>
      <p:ext uri="{BB962C8B-B14F-4D97-AF65-F5344CB8AC3E}">
        <p14:creationId xmlns:p14="http://schemas.microsoft.com/office/powerpoint/2010/main" val="2571796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2A3C6-052D-472E-A894-D612C15D3BAE}"/>
              </a:ext>
            </a:extLst>
          </p:cNvPr>
          <p:cNvPicPr>
            <a:picLocks noChangeAspect="1"/>
          </p:cNvPicPr>
          <p:nvPr/>
        </p:nvPicPr>
        <p:blipFill>
          <a:blip r:embed="rId3"/>
          <a:srcRect/>
          <a:stretch/>
        </p:blipFill>
        <p:spPr>
          <a:xfrm>
            <a:off x="-96394" y="860335"/>
            <a:ext cx="9152128" cy="5148072"/>
          </a:xfrm>
          <a:prstGeom prst="rect">
            <a:avLst/>
          </a:prstGeom>
        </p:spPr>
      </p:pic>
      <p:sp>
        <p:nvSpPr>
          <p:cNvPr id="3" name="TextBox 2">
            <a:extLst>
              <a:ext uri="{FF2B5EF4-FFF2-40B4-BE49-F238E27FC236}">
                <a16:creationId xmlns:a16="http://schemas.microsoft.com/office/drawing/2014/main" id="{3CD162E8-2469-E74E-A043-B5884A5CB09C}"/>
              </a:ext>
            </a:extLst>
          </p:cNvPr>
          <p:cNvSpPr txBox="1"/>
          <p:nvPr/>
        </p:nvSpPr>
        <p:spPr>
          <a:xfrm>
            <a:off x="775608" y="4757589"/>
            <a:ext cx="3020786" cy="307777"/>
          </a:xfrm>
          <a:prstGeom prst="rect">
            <a:avLst/>
          </a:prstGeom>
          <a:noFill/>
        </p:spPr>
        <p:txBody>
          <a:bodyPr wrap="square" rtlCol="0">
            <a:spAutoFit/>
          </a:bodyPr>
          <a:lstStyle/>
          <a:p>
            <a:pPr defTabSz="914378">
              <a:buClr>
                <a:srgbClr val="000000"/>
              </a:buClr>
            </a:pPr>
            <a:r>
              <a:rPr lang="en-US" sz="1400" kern="0" dirty="0">
                <a:solidFill>
                  <a:prstClr val="white"/>
                </a:solidFill>
                <a:latin typeface="Arial"/>
                <a:cs typeface="Arial"/>
                <a:sym typeface="Arial"/>
              </a:rPr>
              <a:t> Technical Assistance</a:t>
            </a:r>
          </a:p>
        </p:txBody>
      </p:sp>
      <p:pic>
        <p:nvPicPr>
          <p:cNvPr id="5" name="Picture 4" descr="A group of people sitting in a chair&#10;&#10;Description automatically generated">
            <a:extLst>
              <a:ext uri="{FF2B5EF4-FFF2-40B4-BE49-F238E27FC236}">
                <a16:creationId xmlns:a16="http://schemas.microsoft.com/office/drawing/2014/main" id="{3775D43D-13D8-1C47-BB92-B546D9AD02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658" y="991065"/>
            <a:ext cx="6501161" cy="4875871"/>
          </a:xfrm>
          <a:prstGeom prst="rect">
            <a:avLst/>
          </a:prstGeom>
        </p:spPr>
      </p:pic>
    </p:spTree>
    <p:extLst>
      <p:ext uri="{BB962C8B-B14F-4D97-AF65-F5344CB8AC3E}">
        <p14:creationId xmlns:p14="http://schemas.microsoft.com/office/powerpoint/2010/main" val="2874639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78448-5D6E-4793-82A1-94033162EF36}"/>
              </a:ext>
            </a:extLst>
          </p:cNvPr>
          <p:cNvPicPr>
            <a:picLocks noChangeAspect="1"/>
          </p:cNvPicPr>
          <p:nvPr/>
        </p:nvPicPr>
        <p:blipFill>
          <a:blip r:embed="rId3"/>
          <a:srcRect/>
          <a:stretch/>
        </p:blipFill>
        <p:spPr>
          <a:xfrm>
            <a:off x="572" y="857251"/>
            <a:ext cx="9143429" cy="5143178"/>
          </a:xfrm>
          <a:prstGeom prst="rect">
            <a:avLst/>
          </a:prstGeom>
        </p:spPr>
      </p:pic>
      <p:sp>
        <p:nvSpPr>
          <p:cNvPr id="2" name="TextBox 1">
            <a:extLst>
              <a:ext uri="{FF2B5EF4-FFF2-40B4-BE49-F238E27FC236}">
                <a16:creationId xmlns:a16="http://schemas.microsoft.com/office/drawing/2014/main" id="{D2B16785-4782-2944-B4C5-B9521091DC46}"/>
              </a:ext>
            </a:extLst>
          </p:cNvPr>
          <p:cNvSpPr txBox="1"/>
          <p:nvPr/>
        </p:nvSpPr>
        <p:spPr>
          <a:xfrm>
            <a:off x="5340486" y="3138428"/>
            <a:ext cx="3880765" cy="2862322"/>
          </a:xfrm>
          <a:prstGeom prst="rect">
            <a:avLst/>
          </a:prstGeom>
          <a:noFill/>
        </p:spPr>
        <p:txBody>
          <a:bodyPr wrap="square" rtlCol="0">
            <a:spAutoFit/>
          </a:bodyPr>
          <a:lstStyle/>
          <a:p>
            <a:pPr marL="342892" indent="-342892" defTabSz="914378">
              <a:buClr>
                <a:srgbClr val="000000"/>
              </a:buClr>
              <a:buFont typeface="Arial"/>
              <a:buAutoNum type="arabicParenR"/>
            </a:pPr>
            <a:r>
              <a:rPr lang="en-US" b="1" kern="0" dirty="0">
                <a:solidFill>
                  <a:srgbClr val="0070C0"/>
                </a:solidFill>
                <a:latin typeface="Arial"/>
                <a:cs typeface="Arial"/>
                <a:sym typeface="Arial"/>
              </a:rPr>
              <a:t>Communication and Creative Support</a:t>
            </a:r>
          </a:p>
          <a:p>
            <a:pPr marL="342892" indent="-342892" defTabSz="914378">
              <a:buClr>
                <a:srgbClr val="000000"/>
              </a:buClr>
              <a:buFont typeface="Arial"/>
              <a:buAutoNum type="arabicParenR"/>
            </a:pPr>
            <a:r>
              <a:rPr lang="en-US" b="1" kern="0" dirty="0">
                <a:solidFill>
                  <a:srgbClr val="0070C0"/>
                </a:solidFill>
                <a:latin typeface="Arial"/>
                <a:cs typeface="Arial"/>
                <a:sym typeface="Arial"/>
              </a:rPr>
              <a:t>Community Development, Planning and Public Works Streamlining Permit Process</a:t>
            </a:r>
          </a:p>
          <a:p>
            <a:pPr marL="342892" indent="-342892" defTabSz="914378">
              <a:buClr>
                <a:srgbClr val="000000"/>
              </a:buClr>
              <a:buFont typeface="Arial"/>
              <a:buAutoNum type="arabicParenR"/>
            </a:pPr>
            <a:r>
              <a:rPr lang="en-US" b="1" kern="0" dirty="0">
                <a:solidFill>
                  <a:srgbClr val="0070C0"/>
                </a:solidFill>
                <a:latin typeface="Arial"/>
                <a:cs typeface="Arial"/>
                <a:sym typeface="Arial"/>
              </a:rPr>
              <a:t>Waiving Fees when possible</a:t>
            </a:r>
          </a:p>
          <a:p>
            <a:pPr marL="342892" indent="-342892" defTabSz="914378">
              <a:buClr>
                <a:srgbClr val="000000"/>
              </a:buClr>
              <a:buFont typeface="Arial"/>
              <a:buAutoNum type="arabicParenR"/>
            </a:pPr>
            <a:r>
              <a:rPr lang="en-US" b="1" kern="0" dirty="0">
                <a:solidFill>
                  <a:srgbClr val="0070C0"/>
                </a:solidFill>
                <a:latin typeface="Arial"/>
                <a:cs typeface="Arial"/>
                <a:sym typeface="Arial"/>
              </a:rPr>
              <a:t>Temporary Use Permit for Private Parking and ROW</a:t>
            </a:r>
          </a:p>
          <a:p>
            <a:pPr marL="342892" indent="-342892" defTabSz="914378">
              <a:buClr>
                <a:srgbClr val="000000"/>
              </a:buClr>
              <a:buFont typeface="Arial"/>
              <a:buAutoNum type="arabicParenR"/>
            </a:pPr>
            <a:r>
              <a:rPr lang="en-US" b="1" kern="0" dirty="0">
                <a:solidFill>
                  <a:srgbClr val="0070C0"/>
                </a:solidFill>
                <a:latin typeface="Arial"/>
                <a:cs typeface="Arial"/>
                <a:sym typeface="Arial"/>
              </a:rPr>
              <a:t>Defer B &amp; O Tax</a:t>
            </a:r>
          </a:p>
          <a:p>
            <a:pPr marL="342892" indent="-342892" defTabSz="914378">
              <a:buClr>
                <a:srgbClr val="000000"/>
              </a:buClr>
              <a:buFont typeface="Arial"/>
              <a:buAutoNum type="arabicParenR"/>
            </a:pPr>
            <a:r>
              <a:rPr lang="en-US" b="1" kern="0" dirty="0">
                <a:solidFill>
                  <a:srgbClr val="0070C0"/>
                </a:solidFill>
                <a:latin typeface="Arial"/>
                <a:cs typeface="Arial"/>
                <a:sym typeface="Arial"/>
              </a:rPr>
              <a:t>Sign Code Updates-A-Frames</a:t>
            </a:r>
          </a:p>
        </p:txBody>
      </p:sp>
    </p:spTree>
    <p:extLst>
      <p:ext uri="{BB962C8B-B14F-4D97-AF65-F5344CB8AC3E}">
        <p14:creationId xmlns:p14="http://schemas.microsoft.com/office/powerpoint/2010/main" val="3055287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8D6E-8348-446C-ACE1-CFF2DE3FBBDE}"/>
              </a:ext>
            </a:extLst>
          </p:cNvPr>
          <p:cNvSpPr>
            <a:spLocks noGrp="1"/>
          </p:cNvSpPr>
          <p:nvPr>
            <p:ph type="title"/>
          </p:nvPr>
        </p:nvSpPr>
        <p:spPr/>
        <p:txBody>
          <a:bodyPr/>
          <a:lstStyle/>
          <a:p>
            <a:pPr algn="ctr"/>
            <a:r>
              <a:rPr lang="en-US"/>
              <a:t>Additional Resources</a:t>
            </a:r>
            <a:endParaRPr lang="en-US" dirty="0"/>
          </a:p>
        </p:txBody>
      </p:sp>
      <p:sp>
        <p:nvSpPr>
          <p:cNvPr id="3" name="Content Placeholder 2">
            <a:extLst>
              <a:ext uri="{FF2B5EF4-FFF2-40B4-BE49-F238E27FC236}">
                <a16:creationId xmlns:a16="http://schemas.microsoft.com/office/drawing/2014/main" id="{06836F7E-1741-4627-A317-1EE191A09BBF}"/>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SCA Cities:</a:t>
            </a: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Bellevue – </a:t>
            </a:r>
            <a:r>
              <a:rPr lang="en-US" sz="1600" dirty="0">
                <a:latin typeface="Calibri" panose="020F0502020204030204" pitchFamily="34" charset="0"/>
                <a:ea typeface="Calibri" panose="020F0502020204030204" pitchFamily="34" charset="0"/>
                <a:cs typeface="Times New Roman" panose="02020603050405020304" pitchFamily="18" charset="0"/>
                <a:hlinkClick r:id="rId2"/>
              </a:rPr>
              <a:t>Business resources </a:t>
            </a:r>
            <a:r>
              <a:rPr lang="en-US" sz="1600" dirty="0">
                <a:latin typeface="Calibri" panose="020F0502020204030204" pitchFamily="34" charset="0"/>
                <a:ea typeface="Calibri" panose="020F0502020204030204" pitchFamily="34" charset="0"/>
                <a:cs typeface="Times New Roman" panose="02020603050405020304" pitchFamily="18" charset="0"/>
              </a:rPr>
              <a:t>incl.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3"/>
              </a:rPr>
              <a:t>curbside pickup</a:t>
            </a:r>
            <a:r>
              <a:rPr lang="en-US" sz="1600" dirty="0">
                <a:effectLst/>
                <a:latin typeface="Calibri" panose="020F0502020204030204" pitchFamily="34" charset="0"/>
                <a:ea typeface="Calibri" panose="020F0502020204030204" pitchFamily="34" charset="0"/>
                <a:cs typeface="Times New Roman" panose="02020603050405020304" pitchFamily="18" charset="0"/>
              </a:rPr>
              <a:t> zones, </a:t>
            </a: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4"/>
              </a:rPr>
              <a:t>B&amp;O tax deferral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5"/>
              </a:rPr>
              <a:t>street use permit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Bothell</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Allowing temporary change of use from parking to outdoor seating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Burien</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Business resources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B&amp;O tax deferral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Des Moines </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EATS program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Enumclaw </a:t>
            </a:r>
            <a:r>
              <a:rPr lang="en-US" sz="1600" dirty="0">
                <a:effectLst/>
                <a:latin typeface="Calibri" panose="020F0502020204030204" pitchFamily="34" charset="0"/>
                <a:ea typeface="Calibri" panose="020F0502020204030204" pitchFamily="34" charset="0"/>
                <a:cs typeface="Times New Roman" panose="02020603050405020304" pitchFamily="18" charset="0"/>
              </a:rPr>
              <a:t>– Outdoor dining, closing streets, renting equipment;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www.supportenumclaw.com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Issaquah</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Business Resources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COVID meal allowance program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B&amp;O Tax Deferral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Tukwila</a:t>
            </a:r>
            <a:r>
              <a:rPr lang="en-US" sz="1600" dirty="0">
                <a:effectLst/>
                <a:latin typeface="Calibri" panose="020F0502020204030204" pitchFamily="34" charset="0"/>
                <a:ea typeface="Calibri" panose="020F0502020204030204" pitchFamily="34" charset="0"/>
                <a:cs typeface="Times New Roman" panose="02020603050405020304" pitchFamily="18" charset="0"/>
              </a:rPr>
              <a:t> – Surveying businesses, sign code changes, etc. </a:t>
            </a: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Startup 425 </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Business resources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What’s Open Eastside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Other cities:</a:t>
            </a: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Everett</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Safe Reopening Toolkit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Spokane</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Restaurant and Retail Expansion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Leavenworth</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Front Street Closure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28779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533400"/>
            <a:ext cx="8229600" cy="990600"/>
          </a:xfrm>
        </p:spPr>
        <p:txBody>
          <a:bodyPr anchor="ctr">
            <a:normAutofit/>
          </a:bodyPr>
          <a:lstStyle/>
          <a:p>
            <a:r>
              <a:rPr lang="en-US" b="1" dirty="0"/>
              <a:t>Other Programs/Resources to Share?</a:t>
            </a:r>
          </a:p>
        </p:txBody>
      </p:sp>
      <p:pic>
        <p:nvPicPr>
          <p:cNvPr id="5" name="Picture Placeholder 4" descr="A close up of a sign&#10;&#10;Description automatically generated">
            <a:extLst>
              <a:ext uri="{FF2B5EF4-FFF2-40B4-BE49-F238E27FC236}">
                <a16:creationId xmlns:a16="http://schemas.microsoft.com/office/drawing/2014/main" id="{5788197B-805F-4933-AECF-14FFE5BA5CF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847469"/>
            <a:ext cx="8229600" cy="4382262"/>
          </a:xfrm>
          <a:noFill/>
        </p:spPr>
      </p:pic>
    </p:spTree>
    <p:extLst>
      <p:ext uri="{BB962C8B-B14F-4D97-AF65-F5344CB8AC3E}">
        <p14:creationId xmlns:p14="http://schemas.microsoft.com/office/powerpoint/2010/main" val="338939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0" y="5025435"/>
            <a:ext cx="9144000" cy="914400"/>
          </a:xfrm>
        </p:spPr>
        <p:txBody>
          <a:bodyPr>
            <a:normAutofit/>
          </a:bodyPr>
          <a:lstStyle/>
          <a:p>
            <a:pPr algn="ctr"/>
            <a:r>
              <a:rPr lang="en-US" sz="3600" b="1">
                <a:latin typeface="Calibri Light" pitchFamily="34" charset="0"/>
              </a:rPr>
              <a:t>Questions?</a:t>
            </a:r>
          </a:p>
        </p:txBody>
      </p:sp>
      <p:sp>
        <p:nvSpPr>
          <p:cNvPr id="12" name="Subtitle 11"/>
          <p:cNvSpPr>
            <a:spLocks noGrp="1"/>
          </p:cNvSpPr>
          <p:nvPr>
            <p:ph type="subTitle" idx="1"/>
          </p:nvPr>
        </p:nvSpPr>
        <p:spPr/>
        <p:txBody>
          <a:bodyPr>
            <a:normAutofit/>
          </a:bodyPr>
          <a:lstStyle/>
          <a:p>
            <a:pPr algn="r"/>
            <a:endParaRPr lang="en-US" dirty="0">
              <a:latin typeface="Calibri Light" pitchFamily="34" charset="0"/>
            </a:endParaRPr>
          </a:p>
        </p:txBody>
      </p:sp>
      <p:pic>
        <p:nvPicPr>
          <p:cNvPr id="5" name="Picture Placeholder 4" descr="A close up of a sign&#10;&#10;Description automatically generated">
            <a:extLst>
              <a:ext uri="{FF2B5EF4-FFF2-40B4-BE49-F238E27FC236}">
                <a16:creationId xmlns:a16="http://schemas.microsoft.com/office/drawing/2014/main" id="{5788197B-805F-4933-AECF-14FFE5BA5CF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677718" y="1139235"/>
            <a:ext cx="7988300" cy="3886200"/>
          </a:xfrm>
        </p:spPr>
      </p:pic>
    </p:spTree>
    <p:extLst>
      <p:ext uri="{BB962C8B-B14F-4D97-AF65-F5344CB8AC3E}">
        <p14:creationId xmlns:p14="http://schemas.microsoft.com/office/powerpoint/2010/main" val="78724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CB3E-5DBA-422C-B114-7A2F4605C2CD}"/>
              </a:ext>
            </a:extLst>
          </p:cNvPr>
          <p:cNvSpPr>
            <a:spLocks noGrp="1"/>
          </p:cNvSpPr>
          <p:nvPr>
            <p:ph type="title"/>
          </p:nvPr>
        </p:nvSpPr>
        <p:spPr/>
        <p:txBody>
          <a:bodyPr/>
          <a:lstStyle/>
          <a:p>
            <a:pPr algn="ctr"/>
            <a:r>
              <a:rPr lang="en-US" dirty="0"/>
              <a:t>Phase 1.5 or “Modified Phase 1”:</a:t>
            </a:r>
          </a:p>
        </p:txBody>
      </p:sp>
      <p:pic>
        <p:nvPicPr>
          <p:cNvPr id="7" name="Content Placeholder 6">
            <a:extLst>
              <a:ext uri="{FF2B5EF4-FFF2-40B4-BE49-F238E27FC236}">
                <a16:creationId xmlns:a16="http://schemas.microsoft.com/office/drawing/2014/main" id="{FB7BB38E-91CE-4B04-8A1C-D181187E169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35428" y="1561418"/>
            <a:ext cx="7273143" cy="4763182"/>
          </a:xfrm>
        </p:spPr>
      </p:pic>
    </p:spTree>
    <p:extLst>
      <p:ext uri="{BB962C8B-B14F-4D97-AF65-F5344CB8AC3E}">
        <p14:creationId xmlns:p14="http://schemas.microsoft.com/office/powerpoint/2010/main" val="324998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971800" y="2057400"/>
            <a:ext cx="60960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nSpc>
                <a:spcPct val="80000"/>
              </a:lnSpc>
            </a:pPr>
            <a:r>
              <a:rPr lang="en-US" altLang="en-US" sz="2100" dirty="0">
                <a:solidFill>
                  <a:schemeClr val="tx1"/>
                </a:solidFill>
              </a:rPr>
              <a:t>Protecting the Safety and Health of Workers</a:t>
            </a:r>
            <a:br>
              <a:rPr lang="en-US" altLang="en-US" sz="2100" dirty="0">
                <a:solidFill>
                  <a:schemeClr val="tx1"/>
                </a:solidFill>
              </a:rPr>
            </a:br>
            <a:br>
              <a:rPr lang="en-US" altLang="en-US" sz="2100" dirty="0">
                <a:solidFill>
                  <a:schemeClr val="tx1"/>
                </a:solidFill>
              </a:rPr>
            </a:br>
            <a:r>
              <a:rPr lang="en-US" altLang="en-US" sz="2700" dirty="0">
                <a:solidFill>
                  <a:schemeClr val="tx1"/>
                </a:solidFill>
              </a:rPr>
              <a:t>Coronavirus Disease (COVID-19)</a:t>
            </a:r>
            <a:br>
              <a:rPr lang="en-US" altLang="en-US" sz="2700" dirty="0">
                <a:solidFill>
                  <a:schemeClr val="tx1"/>
                </a:solidFill>
              </a:rPr>
            </a:br>
            <a:br>
              <a:rPr lang="en-US" altLang="en-US" sz="1800" dirty="0">
                <a:solidFill>
                  <a:schemeClr val="tx1"/>
                </a:solidFill>
              </a:rPr>
            </a:br>
            <a:r>
              <a:rPr lang="en-US" altLang="en-US" sz="2000" dirty="0">
                <a:solidFill>
                  <a:schemeClr val="tx1"/>
                </a:solidFill>
              </a:rPr>
              <a:t>Pam Cant</a:t>
            </a:r>
            <a:br>
              <a:rPr lang="en-US" altLang="en-US" sz="2000" dirty="0">
                <a:solidFill>
                  <a:schemeClr val="tx1"/>
                </a:solidFill>
              </a:rPr>
            </a:br>
            <a:r>
              <a:rPr lang="en-US" altLang="en-US" sz="2000" dirty="0">
                <a:solidFill>
                  <a:schemeClr val="tx1"/>
                </a:solidFill>
              </a:rPr>
              <a:t>DOSH Consultation Operations Manager</a:t>
            </a:r>
            <a:br>
              <a:rPr lang="en-US" altLang="en-US" sz="2700" dirty="0">
                <a:solidFill>
                  <a:schemeClr val="tx1"/>
                </a:solidFill>
              </a:rPr>
            </a:br>
            <a:endParaRPr lang="en-US" altLang="en-US" sz="2100" dirty="0">
              <a:solidFill>
                <a:schemeClr val="tx1"/>
              </a:solidFill>
            </a:endParaRPr>
          </a:p>
        </p:txBody>
      </p:sp>
      <p:sp>
        <p:nvSpPr>
          <p:cNvPr id="3" name="TextBox 3" descr="URL if needed" title="URL if needed"/>
          <p:cNvSpPr txBox="1">
            <a:spLocks noChangeArrowheads="1"/>
          </p:cNvSpPr>
          <p:nvPr/>
        </p:nvSpPr>
        <p:spPr bwMode="auto">
          <a:xfrm>
            <a:off x="0" y="5410201"/>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78" fontAlgn="base">
              <a:spcBef>
                <a:spcPct val="0"/>
              </a:spcBef>
              <a:spcAft>
                <a:spcPct val="0"/>
              </a:spcAft>
              <a:defRPr/>
            </a:pPr>
            <a:r>
              <a:rPr lang="en-US" altLang="en-US" b="1" dirty="0">
                <a:solidFill>
                  <a:srgbClr val="FFFFFF"/>
                </a:solidFill>
                <a:latin typeface="Calibri" panose="020F0502020204030204" pitchFamily="34" charset="0"/>
              </a:rPr>
              <a:t>www.lni.wa.gov/coronavirus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3395" y="2819400"/>
            <a:ext cx="8382000" cy="2590800"/>
          </a:xfrm>
        </p:spPr>
        <p:txBody>
          <a:bodyPr/>
          <a:lstStyle/>
          <a:p>
            <a:pPr lvl="0"/>
            <a:r>
              <a:rPr lang="en-US" sz="1800" dirty="0">
                <a:solidFill>
                  <a:schemeClr val="tx1"/>
                </a:solidFill>
                <a:latin typeface="Calibri" panose="020F0502020204030204" pitchFamily="34" charset="0"/>
                <a:cs typeface="Calibri" panose="020F0502020204030204" pitchFamily="34" charset="0"/>
              </a:rPr>
              <a:t>Educate workers in the language they understand best about coronavirus and how to prevent transmission and the employer’s COVID-19 policies. </a:t>
            </a:r>
          </a:p>
          <a:p>
            <a:pPr lvl="0"/>
            <a:endParaRPr lang="en-US" sz="1800" dirty="0">
              <a:solidFill>
                <a:schemeClr val="tx1"/>
              </a:solidFill>
              <a:latin typeface="Calibri" panose="020F0502020204030204" pitchFamily="34" charset="0"/>
              <a:cs typeface="Calibri" panose="020F0502020204030204" pitchFamily="34" charset="0"/>
            </a:endParaRPr>
          </a:p>
          <a:p>
            <a:pPr lvl="0"/>
            <a:r>
              <a:rPr lang="en-US" sz="1800" dirty="0">
                <a:solidFill>
                  <a:schemeClr val="tx1"/>
                </a:solidFill>
                <a:latin typeface="Calibri" panose="020F0502020204030204" pitchFamily="34" charset="0"/>
                <a:cs typeface="Calibri" panose="020F0502020204030204" pitchFamily="34" charset="0"/>
              </a:rPr>
              <a:t>Maintain minimum six-foot separation between all employees and customers.</a:t>
            </a:r>
          </a:p>
          <a:p>
            <a:pPr marL="0" indent="0">
              <a:buNone/>
            </a:pPr>
            <a:r>
              <a:rPr lang="en-US" sz="1800" dirty="0">
                <a:solidFill>
                  <a:schemeClr val="tx1"/>
                </a:solidFill>
                <a:latin typeface="Calibri" panose="020F0502020204030204" pitchFamily="34" charset="0"/>
                <a:cs typeface="Calibri" panose="020F0502020204030204" pitchFamily="34" charset="0"/>
              </a:rPr>
              <a:t>  </a:t>
            </a:r>
          </a:p>
          <a:p>
            <a:pPr lvl="0"/>
            <a:r>
              <a:rPr lang="en-US" sz="1800" dirty="0">
                <a:solidFill>
                  <a:schemeClr val="tx1"/>
                </a:solidFill>
                <a:latin typeface="Calibri" panose="020F0502020204030204" pitchFamily="34" charset="0"/>
                <a:cs typeface="Calibri" panose="020F0502020204030204" pitchFamily="34" charset="0"/>
              </a:rPr>
              <a:t>Provide personal protective equipment (PPE) such as gloves, goggles, face shields and face masks as appropriate or required to employees for the activity being performed. </a:t>
            </a:r>
          </a:p>
          <a:p>
            <a:pPr marL="0" indent="0">
              <a:buNone/>
            </a:pPr>
            <a:endParaRPr lang="en-US" dirty="0"/>
          </a:p>
        </p:txBody>
      </p:sp>
      <p:sp>
        <p:nvSpPr>
          <p:cNvPr id="3" name="Title 2"/>
          <p:cNvSpPr>
            <a:spLocks noGrp="1"/>
          </p:cNvSpPr>
          <p:nvPr>
            <p:ph type="title"/>
          </p:nvPr>
        </p:nvSpPr>
        <p:spPr>
          <a:xfrm>
            <a:off x="381000" y="1905000"/>
            <a:ext cx="8686800" cy="533400"/>
          </a:xfrm>
        </p:spPr>
        <p:txBody>
          <a:bodyPr/>
          <a:lstStyle/>
          <a:p>
            <a:r>
              <a:rPr lang="en-US" sz="2800" dirty="0"/>
              <a:t>Employers Written Safety Plan for COVID-19 </a:t>
            </a:r>
          </a:p>
        </p:txBody>
      </p:sp>
    </p:spTree>
    <p:extLst>
      <p:ext uri="{BB962C8B-B14F-4D97-AF65-F5344CB8AC3E}">
        <p14:creationId xmlns:p14="http://schemas.microsoft.com/office/powerpoint/2010/main" val="319481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1"/>
            <a:ext cx="8382000" cy="3381375"/>
          </a:xfrm>
        </p:spPr>
        <p:txBody>
          <a:bodyPr/>
          <a:lstStyle/>
          <a:p>
            <a:pPr lvl="0"/>
            <a:r>
              <a:rPr lang="en-US" sz="1800" dirty="0">
                <a:solidFill>
                  <a:schemeClr val="tx1"/>
                </a:solidFill>
                <a:latin typeface="Calibri" panose="020F0502020204030204" pitchFamily="34" charset="0"/>
                <a:cs typeface="Calibri" panose="020F0502020204030204" pitchFamily="34" charset="0"/>
              </a:rPr>
              <a:t>Ensure frequent and adequate hand washing with adequate maintenance of supplies. </a:t>
            </a:r>
          </a:p>
          <a:p>
            <a:pPr lvl="0"/>
            <a:endParaRPr lang="en-US" sz="1800" dirty="0">
              <a:solidFill>
                <a:schemeClr val="tx1"/>
              </a:solidFill>
              <a:latin typeface="Calibri" panose="020F0502020204030204" pitchFamily="34" charset="0"/>
              <a:cs typeface="Calibri" panose="020F0502020204030204" pitchFamily="34" charset="0"/>
            </a:endParaRPr>
          </a:p>
          <a:p>
            <a:pPr lvl="0"/>
            <a:r>
              <a:rPr lang="en-US" sz="1800" dirty="0">
                <a:solidFill>
                  <a:schemeClr val="tx1"/>
                </a:solidFill>
                <a:latin typeface="Calibri" panose="020F0502020204030204" pitchFamily="34" charset="0"/>
                <a:cs typeface="Calibri" panose="020F0502020204030204" pitchFamily="34" charset="0"/>
              </a:rPr>
              <a:t>Establish a housekeeping schedule that includes frequent cleaning and sanitizing with a particular emphasis on commonly touched surfaces. </a:t>
            </a:r>
          </a:p>
          <a:p>
            <a:pPr lvl="0"/>
            <a:endParaRPr lang="en-US" sz="1800" dirty="0">
              <a:solidFill>
                <a:schemeClr val="tx1"/>
              </a:solidFill>
              <a:latin typeface="Calibri" panose="020F0502020204030204" pitchFamily="34" charset="0"/>
              <a:cs typeface="Calibri" panose="020F0502020204030204" pitchFamily="34" charset="0"/>
            </a:endParaRPr>
          </a:p>
          <a:p>
            <a:pPr lvl="0"/>
            <a:r>
              <a:rPr lang="en-US" sz="1800" dirty="0">
                <a:solidFill>
                  <a:schemeClr val="tx1"/>
                </a:solidFill>
                <a:latin typeface="Calibri" panose="020F0502020204030204" pitchFamily="34" charset="0"/>
                <a:cs typeface="Calibri" panose="020F0502020204030204" pitchFamily="34" charset="0"/>
              </a:rPr>
              <a:t>Screen employees for signs/symptoms of COVID-19 at start of shift. </a:t>
            </a:r>
          </a:p>
          <a:p>
            <a:pPr lvl="0"/>
            <a:endParaRPr lang="en-US" sz="1800" dirty="0">
              <a:solidFill>
                <a:schemeClr val="tx1"/>
              </a:solidFill>
              <a:latin typeface="Calibri" panose="020F0502020204030204" pitchFamily="34" charset="0"/>
              <a:cs typeface="Calibri" panose="020F0502020204030204" pitchFamily="34" charset="0"/>
            </a:endParaRPr>
          </a:p>
          <a:p>
            <a:pPr lvl="0"/>
            <a:r>
              <a:rPr lang="en-US" sz="1800" dirty="0">
                <a:solidFill>
                  <a:schemeClr val="tx1"/>
                </a:solidFill>
                <a:latin typeface="Calibri" panose="020F0502020204030204" pitchFamily="34" charset="0"/>
                <a:cs typeface="Calibri" panose="020F0502020204030204" pitchFamily="34" charset="0"/>
              </a:rPr>
              <a:t>Have a site-specific COVID-19 Supervisor designated by the employer at each job site to monitor the health of employees and enforce the COVID-19 job site safety plan.</a:t>
            </a:r>
          </a:p>
          <a:p>
            <a:pPr marL="0" indent="0">
              <a:buNone/>
            </a:pPr>
            <a:endParaRPr lang="en-US" dirty="0"/>
          </a:p>
        </p:txBody>
      </p:sp>
    </p:spTree>
    <p:extLst>
      <p:ext uri="{BB962C8B-B14F-4D97-AF65-F5344CB8AC3E}">
        <p14:creationId xmlns:p14="http://schemas.microsoft.com/office/powerpoint/2010/main" val="12030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124201"/>
            <a:ext cx="8382000" cy="3381375"/>
          </a:xfrm>
        </p:spPr>
        <p:txBody>
          <a:bodyPr/>
          <a:lstStyle/>
          <a:p>
            <a:r>
              <a:rPr lang="en-US" sz="2400" dirty="0">
                <a:solidFill>
                  <a:schemeClr val="tx1"/>
                </a:solidFill>
                <a:latin typeface="Calibri" panose="020F0502020204030204" pitchFamily="34" charset="0"/>
                <a:cs typeface="Calibri" panose="020F0502020204030204" pitchFamily="34" charset="0"/>
              </a:rPr>
              <a:t>Who we are.</a:t>
            </a:r>
          </a:p>
          <a:p>
            <a:pPr marL="0" indent="0">
              <a:buNone/>
            </a:pPr>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Services we can provide to the employer. </a:t>
            </a:r>
          </a:p>
        </p:txBody>
      </p:sp>
      <p:sp>
        <p:nvSpPr>
          <p:cNvPr id="3" name="Title 2"/>
          <p:cNvSpPr>
            <a:spLocks noGrp="1"/>
          </p:cNvSpPr>
          <p:nvPr>
            <p:ph type="title"/>
          </p:nvPr>
        </p:nvSpPr>
        <p:spPr/>
        <p:txBody>
          <a:bodyPr/>
          <a:lstStyle/>
          <a:p>
            <a:r>
              <a:rPr lang="en-US" dirty="0"/>
              <a:t>DOSH Consultation Program </a:t>
            </a:r>
          </a:p>
        </p:txBody>
      </p:sp>
    </p:spTree>
    <p:extLst>
      <p:ext uri="{BB962C8B-B14F-4D97-AF65-F5344CB8AC3E}">
        <p14:creationId xmlns:p14="http://schemas.microsoft.com/office/powerpoint/2010/main" val="158636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p:txBody>
          <a:bodyPr/>
          <a:lstStyle/>
          <a:p>
            <a:r>
              <a:rPr lang="en-US" altLang="en-US" dirty="0"/>
              <a:t>DOSH Directives</a:t>
            </a:r>
          </a:p>
        </p:txBody>
      </p:sp>
      <p:sp>
        <p:nvSpPr>
          <p:cNvPr id="77827" name="Content Placeholder 4"/>
          <p:cNvSpPr>
            <a:spLocks noGrp="1"/>
          </p:cNvSpPr>
          <p:nvPr>
            <p:ph sz="half" idx="1"/>
          </p:nvPr>
        </p:nvSpPr>
        <p:spPr>
          <a:xfrm>
            <a:off x="457200" y="2628901"/>
            <a:ext cx="8172450" cy="2822575"/>
          </a:xfrm>
        </p:spPr>
        <p:txBody>
          <a:bodyPr/>
          <a:lstStyle/>
          <a:p>
            <a:pPr lvl="1"/>
            <a:endParaRPr lang="en-US" altLang="en-US" sz="800" b="1" dirty="0">
              <a:solidFill>
                <a:schemeClr val="tx1"/>
              </a:solidFill>
            </a:endParaRPr>
          </a:p>
          <a:p>
            <a:pPr lvl="1"/>
            <a:r>
              <a:rPr lang="en-US" altLang="en-US" sz="2000" b="1" dirty="0">
                <a:solidFill>
                  <a:schemeClr val="tx1"/>
                </a:solidFill>
              </a:rPr>
              <a:t>DOSH Directive 11.80 Respirators and Face Covering</a:t>
            </a:r>
          </a:p>
          <a:p>
            <a:pPr lvl="1"/>
            <a:r>
              <a:rPr lang="en-US" altLang="en-US" sz="2000" dirty="0">
                <a:solidFill>
                  <a:schemeClr val="tx1"/>
                </a:solidFill>
                <a:hlinkClick r:id="rId3"/>
              </a:rPr>
              <a:t>https://lni.wa.gov/dA/1d2a778d31/dd1180.pdf</a:t>
            </a:r>
            <a:endParaRPr lang="en-US" altLang="en-US" sz="2000" dirty="0">
              <a:solidFill>
                <a:schemeClr val="tx1"/>
              </a:solidFill>
            </a:endParaRPr>
          </a:p>
          <a:p>
            <a:pPr lvl="1"/>
            <a:endParaRPr lang="en-US" altLang="en-US" sz="2000" dirty="0">
              <a:solidFill>
                <a:schemeClr val="tx1"/>
              </a:solidFill>
            </a:endParaRPr>
          </a:p>
          <a:p>
            <a:pPr lvl="1"/>
            <a:r>
              <a:rPr lang="en-US" altLang="en-US" sz="2000" b="1" dirty="0">
                <a:solidFill>
                  <a:schemeClr val="tx1"/>
                </a:solidFill>
              </a:rPr>
              <a:t>DOSH Directive 1.70 General Coronavirus Prevention</a:t>
            </a:r>
          </a:p>
          <a:p>
            <a:pPr lvl="1"/>
            <a:r>
              <a:rPr lang="en-US" altLang="en-US" sz="2000" dirty="0">
                <a:solidFill>
                  <a:schemeClr val="tx1"/>
                </a:solidFill>
                <a:hlinkClick r:id="rId4"/>
              </a:rPr>
              <a:t>https://lni.wa.gov/dA/36e85758be/DD170.pdf</a:t>
            </a:r>
            <a:endParaRPr lang="en-US" altLang="en-US" sz="2000" dirty="0">
              <a:solidFill>
                <a:schemeClr val="tx1"/>
              </a:solidFill>
            </a:endParaRPr>
          </a:p>
          <a:p>
            <a:pPr lvl="1"/>
            <a:endParaRPr lang="en-US" altLang="en-US" sz="2000" dirty="0">
              <a:solidFill>
                <a:schemeClr val="tx1"/>
              </a:solidFill>
            </a:endParaRPr>
          </a:p>
        </p:txBody>
      </p:sp>
      <p:sp>
        <p:nvSpPr>
          <p:cNvPr id="7" name="Rectangle 6" descr="URL if needed" title="URL if needed"/>
          <p:cNvSpPr/>
          <p:nvPr/>
        </p:nvSpPr>
        <p:spPr bwMode="auto">
          <a:xfrm>
            <a:off x="457200" y="5483226"/>
            <a:ext cx="5086350" cy="346075"/>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fontAlgn="base">
              <a:spcBef>
                <a:spcPct val="0"/>
              </a:spcBef>
              <a:spcAft>
                <a:spcPct val="0"/>
              </a:spcAft>
              <a:defRPr/>
            </a:pPr>
            <a:endParaRPr lang="en-US" dirty="0">
              <a:solidFill>
                <a:srgbClr val="FFFFFF"/>
              </a:solidFill>
              <a:latin typeface="Arial"/>
            </a:endParaRPr>
          </a:p>
        </p:txBody>
      </p:sp>
      <p:sp>
        <p:nvSpPr>
          <p:cNvPr id="8" name="TextBox 3" descr="URL if needed" title="URL if needed"/>
          <p:cNvSpPr txBox="1">
            <a:spLocks noChangeArrowheads="1"/>
          </p:cNvSpPr>
          <p:nvPr/>
        </p:nvSpPr>
        <p:spPr bwMode="auto">
          <a:xfrm>
            <a:off x="457200" y="5480051"/>
            <a:ext cx="5086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78" fontAlgn="base">
              <a:spcBef>
                <a:spcPct val="0"/>
              </a:spcBef>
              <a:spcAft>
                <a:spcPct val="0"/>
              </a:spcAft>
              <a:defRPr/>
            </a:pPr>
            <a:r>
              <a:rPr lang="en-US" altLang="en-US" b="1" dirty="0">
                <a:solidFill>
                  <a:srgbClr val="FFFFFF"/>
                </a:solidFill>
                <a:latin typeface="Calibri" panose="020F0502020204030204" pitchFamily="34" charset="0"/>
              </a:rPr>
              <a:t>www.lni.wa.gov/coronavirus</a:t>
            </a:r>
          </a:p>
        </p:txBody>
      </p:sp>
    </p:spTree>
    <p:extLst>
      <p:ext uri="{BB962C8B-B14F-4D97-AF65-F5344CB8AC3E}">
        <p14:creationId xmlns:p14="http://schemas.microsoft.com/office/powerpoint/2010/main" val="69291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tyofRedmondPowerpointExample-park">
  <a:themeElements>
    <a:clrScheme name="City of Redmond -Colors">
      <a:dk1>
        <a:srgbClr val="003146"/>
      </a:dk1>
      <a:lt1>
        <a:sysClr val="window" lastClr="FFFFFF"/>
      </a:lt1>
      <a:dk2>
        <a:srgbClr val="78952C"/>
      </a:dk2>
      <a:lt2>
        <a:srgbClr val="EEECE1"/>
      </a:lt2>
      <a:accent1>
        <a:srgbClr val="800000"/>
      </a:accent1>
      <a:accent2>
        <a:srgbClr val="B67319"/>
      </a:accent2>
      <a:accent3>
        <a:srgbClr val="95AB59"/>
      </a:accent3>
      <a:accent4>
        <a:srgbClr val="8064A2"/>
      </a:accent4>
      <a:accent5>
        <a:srgbClr val="008599"/>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ity of Redmond -Colors">
      <a:dk1>
        <a:srgbClr val="003146"/>
      </a:dk1>
      <a:lt1>
        <a:sysClr val="window" lastClr="FFFFFF"/>
      </a:lt1>
      <a:dk2>
        <a:srgbClr val="78952C"/>
      </a:dk2>
      <a:lt2>
        <a:srgbClr val="EEECE1"/>
      </a:lt2>
      <a:accent1>
        <a:srgbClr val="800000"/>
      </a:accent1>
      <a:accent2>
        <a:srgbClr val="B67319"/>
      </a:accent2>
      <a:accent3>
        <a:srgbClr val="95AB59"/>
      </a:accent3>
      <a:accent4>
        <a:srgbClr val="8064A2"/>
      </a:accent4>
      <a:accent5>
        <a:srgbClr val="008599"/>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fault Design">
  <a:themeElements>
    <a:clrScheme name="Default Design 14">
      <a:dk1>
        <a:srgbClr val="003E6C"/>
      </a:dk1>
      <a:lt1>
        <a:srgbClr val="FFFFFF"/>
      </a:lt1>
      <a:dk2>
        <a:srgbClr val="005595"/>
      </a:dk2>
      <a:lt2>
        <a:srgbClr val="FFE05B"/>
      </a:lt2>
      <a:accent1>
        <a:srgbClr val="0067B4"/>
      </a:accent1>
      <a:accent2>
        <a:srgbClr val="FF9900"/>
      </a:accent2>
      <a:accent3>
        <a:srgbClr val="AAB4C8"/>
      </a:accent3>
      <a:accent4>
        <a:srgbClr val="DADADA"/>
      </a:accent4>
      <a:accent5>
        <a:srgbClr val="AAB8D6"/>
      </a:accent5>
      <a:accent6>
        <a:srgbClr val="E78A00"/>
      </a:accent6>
      <a:hlink>
        <a:srgbClr val="CCFFFF"/>
      </a:hlink>
      <a:folHlink>
        <a:srgbClr val="DDDDD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E6C"/>
        </a:dk1>
        <a:lt1>
          <a:srgbClr val="FFFFFF"/>
        </a:lt1>
        <a:dk2>
          <a:srgbClr val="005595"/>
        </a:dk2>
        <a:lt2>
          <a:srgbClr val="FFE05B"/>
        </a:lt2>
        <a:accent1>
          <a:srgbClr val="BBE0E3"/>
        </a:accent1>
        <a:accent2>
          <a:srgbClr val="333399"/>
        </a:accent2>
        <a:accent3>
          <a:srgbClr val="AAB4C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003E6C"/>
        </a:dk1>
        <a:lt1>
          <a:srgbClr val="FFFFFF"/>
        </a:lt1>
        <a:dk2>
          <a:srgbClr val="005595"/>
        </a:dk2>
        <a:lt2>
          <a:srgbClr val="FFE05B"/>
        </a:lt2>
        <a:accent1>
          <a:srgbClr val="0067B4"/>
        </a:accent1>
        <a:accent2>
          <a:srgbClr val="FF9900"/>
        </a:accent2>
        <a:accent3>
          <a:srgbClr val="AAB4C8"/>
        </a:accent3>
        <a:accent4>
          <a:srgbClr val="DADADA"/>
        </a:accent4>
        <a:accent5>
          <a:srgbClr val="AAB8D6"/>
        </a:accent5>
        <a:accent6>
          <a:srgbClr val="E78A00"/>
        </a:accent6>
        <a:hlink>
          <a:srgbClr val="CCFFFF"/>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A5F6F06B5F9149A6E90E1BB41CD71E" ma:contentTypeVersion="12" ma:contentTypeDescription="Create a new document." ma:contentTypeScope="" ma:versionID="bf27eca558d3721ef54e79a2f75bd984">
  <xsd:schema xmlns:xsd="http://www.w3.org/2001/XMLSchema" xmlns:xs="http://www.w3.org/2001/XMLSchema" xmlns:p="http://schemas.microsoft.com/office/2006/metadata/properties" xmlns:ns3="d2a4469f-8a21-4841-b04a-84edfbe2a48a" xmlns:ns4="b27582c5-03f6-4501-94df-c279cc2a41e6" targetNamespace="http://schemas.microsoft.com/office/2006/metadata/properties" ma:root="true" ma:fieldsID="5f9cb9691b3f7b7e5913b9796aa16810" ns3:_="" ns4:_="">
    <xsd:import namespace="d2a4469f-8a21-4841-b04a-84edfbe2a48a"/>
    <xsd:import namespace="b27582c5-03f6-4501-94df-c279cc2a41e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a4469f-8a21-4841-b04a-84edfbe2a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7582c5-03f6-4501-94df-c279cc2a41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673EB1-4849-40DF-A627-FE4FDA5EA1DB}">
  <ds:schemaRefs>
    <ds:schemaRef ds:uri="http://schemas.microsoft.com/sharepoint/v3/contenttype/forms"/>
  </ds:schemaRefs>
</ds:datastoreItem>
</file>

<file path=customXml/itemProps2.xml><?xml version="1.0" encoding="utf-8"?>
<ds:datastoreItem xmlns:ds="http://schemas.openxmlformats.org/officeDocument/2006/customXml" ds:itemID="{DEBBC2D1-FBFB-4BF8-AF31-4E55DBEE7DF7}">
  <ds:schemaRefs>
    <ds:schemaRef ds:uri="http://purl.org/dc/terms/"/>
    <ds:schemaRef ds:uri="http://schemas.openxmlformats.org/package/2006/metadata/core-properties"/>
    <ds:schemaRef ds:uri="http://schemas.microsoft.com/office/2006/documentManagement/types"/>
    <ds:schemaRef ds:uri="d2a4469f-8a21-4841-b04a-84edfbe2a48a"/>
    <ds:schemaRef ds:uri="http://purl.org/dc/elements/1.1/"/>
    <ds:schemaRef ds:uri="http://schemas.microsoft.com/office/2006/metadata/properties"/>
    <ds:schemaRef ds:uri="b27582c5-03f6-4501-94df-c279cc2a41e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04DA015-D241-4ED8-9B72-0EC8663956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a4469f-8a21-4841-b04a-84edfbe2a48a"/>
    <ds:schemaRef ds:uri="b27582c5-03f6-4501-94df-c279cc2a41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TotalTime>
  <Words>1729</Words>
  <Application>Microsoft Office PowerPoint</Application>
  <PresentationFormat>On-screen Show (4:3)</PresentationFormat>
  <Paragraphs>248</Paragraphs>
  <Slides>35</Slides>
  <Notes>19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Arial</vt:lpstr>
      <vt:lpstr>Calibri</vt:lpstr>
      <vt:lpstr>Calibri Light</vt:lpstr>
      <vt:lpstr>Franklin Gothic Book</vt:lpstr>
      <vt:lpstr>Franklin Gothic Medium</vt:lpstr>
      <vt:lpstr>Rockwell</vt:lpstr>
      <vt:lpstr>Wingdings</vt:lpstr>
      <vt:lpstr>Clarity</vt:lpstr>
      <vt:lpstr>1_Office Theme</vt:lpstr>
      <vt:lpstr>CityofRedmondPowerpointExample-park</vt:lpstr>
      <vt:lpstr>2_Office Theme</vt:lpstr>
      <vt:lpstr>Default Design</vt:lpstr>
      <vt:lpstr> </vt:lpstr>
      <vt:lpstr>Agenda</vt:lpstr>
      <vt:lpstr>Panelists</vt:lpstr>
      <vt:lpstr>Phase 1.5 or “Modified Phase 1”:</vt:lpstr>
      <vt:lpstr>Protecting the Safety and Health of Workers  Coronavirus Disease (COVID-19)  Pam Cant DOSH Consultation Operations Manager </vt:lpstr>
      <vt:lpstr>Employers Written Safety Plan for COVID-19 </vt:lpstr>
      <vt:lpstr>PowerPoint Presentation</vt:lpstr>
      <vt:lpstr>DOSH Consultation Program </vt:lpstr>
      <vt:lpstr>DOSH Directives</vt:lpstr>
      <vt:lpstr>PowerPoint Presentation</vt:lpstr>
      <vt:lpstr>PowerPoint Presentation</vt:lpstr>
      <vt:lpstr>PowerPoint Presentation</vt:lpstr>
      <vt:lpstr>Barriers to Reopening</vt:lpstr>
      <vt:lpstr>Curbside Pick-up</vt:lpstr>
      <vt:lpstr>Café Seating</vt:lpstr>
      <vt:lpstr>Repurposing of Parking</vt:lpstr>
      <vt:lpstr>Decision Tree</vt:lpstr>
      <vt:lpstr>Parks and Open Spaces</vt:lpstr>
      <vt:lpstr>Community Led Initiatives </vt:lpstr>
      <vt:lpstr>Policy and Permit Considerations</vt:lpstr>
      <vt:lpstr>Additional Small Business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vt:lpstr>
      <vt:lpstr>Other Programs/Resources to Share?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Deanna Dawson</dc:creator>
  <cp:lastModifiedBy>Deanna Dawson</cp:lastModifiedBy>
  <cp:revision>5</cp:revision>
  <dcterms:created xsi:type="dcterms:W3CDTF">2020-06-13T21:46:44Z</dcterms:created>
  <dcterms:modified xsi:type="dcterms:W3CDTF">2020-06-16T01:43:26Z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0x01010009A5F6F06B5F9149A6E90E1BB41CD71E</vt:lpwstr>
  </property>
</Properties>
</file>